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66" r:id="rId5"/>
    <p:sldId id="258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9200"/>
    <a:srgbClr val="27A400"/>
    <a:srgbClr val="35DE00"/>
    <a:srgbClr val="8DFF69"/>
    <a:srgbClr val="3CFA00"/>
    <a:srgbClr val="73FF47"/>
    <a:srgbClr val="218A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3741-4BF1-4174-BB12-98FD157D24BE}" type="datetimeFigureOut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5B361-3822-49E6-8A37-FA216DD3DA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30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F667-6584-408D-AD7E-D18D0869DE33}" type="datetimeFigureOut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BF62F-E9B2-4CE2-A84A-1403236C63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24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つの角を切り取った四角形 17"/>
          <p:cNvSpPr/>
          <p:nvPr userDrawn="1"/>
        </p:nvSpPr>
        <p:spPr>
          <a:xfrm flipH="1">
            <a:off x="-1" y="4172755"/>
            <a:ext cx="12191996" cy="2711930"/>
          </a:xfrm>
          <a:custGeom>
            <a:avLst/>
            <a:gdLst>
              <a:gd name="connsiteX0" fmla="*/ 0 w 12192000"/>
              <a:gd name="connsiteY0" fmla="*/ 0 h 3393583"/>
              <a:gd name="connsiteX1" fmla="*/ 10495209 w 12192000"/>
              <a:gd name="connsiteY1" fmla="*/ 0 h 3393583"/>
              <a:gd name="connsiteX2" fmla="*/ 12192000 w 12192000"/>
              <a:gd name="connsiteY2" fmla="*/ 1696792 h 3393583"/>
              <a:gd name="connsiteX3" fmla="*/ 12192000 w 12192000"/>
              <a:gd name="connsiteY3" fmla="*/ 3393583 h 3393583"/>
              <a:gd name="connsiteX4" fmla="*/ 0 w 12192000"/>
              <a:gd name="connsiteY4" fmla="*/ 3393583 h 3393583"/>
              <a:gd name="connsiteX5" fmla="*/ 0 w 12192000"/>
              <a:gd name="connsiteY5" fmla="*/ 0 h 3393583"/>
              <a:gd name="connsiteX0" fmla="*/ 0 w 12217758"/>
              <a:gd name="connsiteY0" fmla="*/ 0 h 3393583"/>
              <a:gd name="connsiteX1" fmla="*/ 10495209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17758"/>
              <a:gd name="connsiteY0" fmla="*/ 0 h 3393583"/>
              <a:gd name="connsiteX1" fmla="*/ 11806 w 12217758"/>
              <a:gd name="connsiteY1" fmla="*/ 0 h 3393583"/>
              <a:gd name="connsiteX2" fmla="*/ 12217758 w 12217758"/>
              <a:gd name="connsiteY2" fmla="*/ 2611192 h 3393583"/>
              <a:gd name="connsiteX3" fmla="*/ 12192000 w 12217758"/>
              <a:gd name="connsiteY3" fmla="*/ 3393583 h 3393583"/>
              <a:gd name="connsiteX4" fmla="*/ 0 w 12217758"/>
              <a:gd name="connsiteY4" fmla="*/ 3393583 h 3393583"/>
              <a:gd name="connsiteX5" fmla="*/ 0 w 12217758"/>
              <a:gd name="connsiteY5" fmla="*/ 0 h 3393583"/>
              <a:gd name="connsiteX0" fmla="*/ 0 w 12204852"/>
              <a:gd name="connsiteY0" fmla="*/ 0 h 3393583"/>
              <a:gd name="connsiteX1" fmla="*/ 11806 w 12204852"/>
              <a:gd name="connsiteY1" fmla="*/ 0 h 3393583"/>
              <a:gd name="connsiteX2" fmla="*/ 12204852 w 12204852"/>
              <a:gd name="connsiteY2" fmla="*/ 1083596 h 3393583"/>
              <a:gd name="connsiteX3" fmla="*/ 12192000 w 12204852"/>
              <a:gd name="connsiteY3" fmla="*/ 3393583 h 3393583"/>
              <a:gd name="connsiteX4" fmla="*/ 0 w 12204852"/>
              <a:gd name="connsiteY4" fmla="*/ 3393583 h 3393583"/>
              <a:gd name="connsiteX5" fmla="*/ 0 w 12204852"/>
              <a:gd name="connsiteY5" fmla="*/ 0 h 3393583"/>
              <a:gd name="connsiteX0" fmla="*/ 0 w 13121184"/>
              <a:gd name="connsiteY0" fmla="*/ 0 h 3625624"/>
              <a:gd name="connsiteX1" fmla="*/ 928138 w 13121184"/>
              <a:gd name="connsiteY1" fmla="*/ 232041 h 3625624"/>
              <a:gd name="connsiteX2" fmla="*/ 13121184 w 13121184"/>
              <a:gd name="connsiteY2" fmla="*/ 1315637 h 3625624"/>
              <a:gd name="connsiteX3" fmla="*/ 13108332 w 13121184"/>
              <a:gd name="connsiteY3" fmla="*/ 3625624 h 3625624"/>
              <a:gd name="connsiteX4" fmla="*/ 916332 w 13121184"/>
              <a:gd name="connsiteY4" fmla="*/ 3625624 h 3625624"/>
              <a:gd name="connsiteX5" fmla="*/ 0 w 13121184"/>
              <a:gd name="connsiteY5" fmla="*/ 0 h 3625624"/>
              <a:gd name="connsiteX0" fmla="*/ 0 w 13121184"/>
              <a:gd name="connsiteY0" fmla="*/ 1179536 h 4805160"/>
              <a:gd name="connsiteX1" fmla="*/ 876513 w 13121184"/>
              <a:gd name="connsiteY1" fmla="*/ 0 h 4805160"/>
              <a:gd name="connsiteX2" fmla="*/ 13121184 w 13121184"/>
              <a:gd name="connsiteY2" fmla="*/ 2495173 h 4805160"/>
              <a:gd name="connsiteX3" fmla="*/ 13108332 w 13121184"/>
              <a:gd name="connsiteY3" fmla="*/ 4805160 h 4805160"/>
              <a:gd name="connsiteX4" fmla="*/ 916332 w 13121184"/>
              <a:gd name="connsiteY4" fmla="*/ 4805160 h 4805160"/>
              <a:gd name="connsiteX5" fmla="*/ 0 w 13121184"/>
              <a:gd name="connsiteY5" fmla="*/ 1179536 h 4805160"/>
              <a:gd name="connsiteX0" fmla="*/ 0 w 12269383"/>
              <a:gd name="connsiteY0" fmla="*/ 1566270 h 4805160"/>
              <a:gd name="connsiteX1" fmla="*/ 24712 w 12269383"/>
              <a:gd name="connsiteY1" fmla="*/ 0 h 4805160"/>
              <a:gd name="connsiteX2" fmla="*/ 12269383 w 12269383"/>
              <a:gd name="connsiteY2" fmla="*/ 2495173 h 4805160"/>
              <a:gd name="connsiteX3" fmla="*/ 12256531 w 12269383"/>
              <a:gd name="connsiteY3" fmla="*/ 4805160 h 4805160"/>
              <a:gd name="connsiteX4" fmla="*/ 64531 w 12269383"/>
              <a:gd name="connsiteY4" fmla="*/ 4805160 h 4805160"/>
              <a:gd name="connsiteX5" fmla="*/ 0 w 12269383"/>
              <a:gd name="connsiteY5" fmla="*/ 1566270 h 4805160"/>
              <a:gd name="connsiteX0" fmla="*/ 26913 w 12244671"/>
              <a:gd name="connsiteY0" fmla="*/ 1566270 h 4805160"/>
              <a:gd name="connsiteX1" fmla="*/ 0 w 12244671"/>
              <a:gd name="connsiteY1" fmla="*/ 0 h 4805160"/>
              <a:gd name="connsiteX2" fmla="*/ 12244671 w 12244671"/>
              <a:gd name="connsiteY2" fmla="*/ 2495173 h 4805160"/>
              <a:gd name="connsiteX3" fmla="*/ 12231819 w 12244671"/>
              <a:gd name="connsiteY3" fmla="*/ 4805160 h 4805160"/>
              <a:gd name="connsiteX4" fmla="*/ 39819 w 12244671"/>
              <a:gd name="connsiteY4" fmla="*/ 4805160 h 4805160"/>
              <a:gd name="connsiteX5" fmla="*/ 26913 w 12244671"/>
              <a:gd name="connsiteY5" fmla="*/ 1566270 h 4805160"/>
              <a:gd name="connsiteX0" fmla="*/ 0 w 12217758"/>
              <a:gd name="connsiteY0" fmla="*/ 1566270 h 4805160"/>
              <a:gd name="connsiteX1" fmla="*/ 11806 w 12217758"/>
              <a:gd name="connsiteY1" fmla="*/ 0 h 4805160"/>
              <a:gd name="connsiteX2" fmla="*/ 12217758 w 12217758"/>
              <a:gd name="connsiteY2" fmla="*/ 2495173 h 4805160"/>
              <a:gd name="connsiteX3" fmla="*/ 12204906 w 12217758"/>
              <a:gd name="connsiteY3" fmla="*/ 4805160 h 4805160"/>
              <a:gd name="connsiteX4" fmla="*/ 12906 w 12217758"/>
              <a:gd name="connsiteY4" fmla="*/ 4805160 h 4805160"/>
              <a:gd name="connsiteX5" fmla="*/ 0 w 12217758"/>
              <a:gd name="connsiteY5" fmla="*/ 1566270 h 4805160"/>
              <a:gd name="connsiteX0" fmla="*/ 2123 w 12206975"/>
              <a:gd name="connsiteY0" fmla="*/ 1566270 h 4805160"/>
              <a:gd name="connsiteX1" fmla="*/ 1023 w 12206975"/>
              <a:gd name="connsiteY1" fmla="*/ 0 h 4805160"/>
              <a:gd name="connsiteX2" fmla="*/ 12206975 w 12206975"/>
              <a:gd name="connsiteY2" fmla="*/ 2495173 h 4805160"/>
              <a:gd name="connsiteX3" fmla="*/ 12194123 w 12206975"/>
              <a:gd name="connsiteY3" fmla="*/ 4805160 h 4805160"/>
              <a:gd name="connsiteX4" fmla="*/ 2123 w 12206975"/>
              <a:gd name="connsiteY4" fmla="*/ 4805160 h 4805160"/>
              <a:gd name="connsiteX5" fmla="*/ 2123 w 12206975"/>
              <a:gd name="connsiteY5" fmla="*/ 1566270 h 4805160"/>
              <a:gd name="connsiteX0" fmla="*/ 27227 w 12232079"/>
              <a:gd name="connsiteY0" fmla="*/ 2048125 h 5287015"/>
              <a:gd name="connsiteX1" fmla="*/ 310 w 12232079"/>
              <a:gd name="connsiteY1" fmla="*/ 0 h 5287015"/>
              <a:gd name="connsiteX2" fmla="*/ 12232079 w 12232079"/>
              <a:gd name="connsiteY2" fmla="*/ 2977028 h 5287015"/>
              <a:gd name="connsiteX3" fmla="*/ 12219227 w 12232079"/>
              <a:gd name="connsiteY3" fmla="*/ 5287015 h 5287015"/>
              <a:gd name="connsiteX4" fmla="*/ 27227 w 12232079"/>
              <a:gd name="connsiteY4" fmla="*/ 5287015 h 5287015"/>
              <a:gd name="connsiteX5" fmla="*/ 27227 w 12232079"/>
              <a:gd name="connsiteY5" fmla="*/ 2048125 h 5287015"/>
              <a:gd name="connsiteX0" fmla="*/ 2123 w 12206975"/>
              <a:gd name="connsiteY0" fmla="*/ 2048125 h 5287015"/>
              <a:gd name="connsiteX1" fmla="*/ 1023 w 12206975"/>
              <a:gd name="connsiteY1" fmla="*/ 0 h 5287015"/>
              <a:gd name="connsiteX2" fmla="*/ 12206975 w 12206975"/>
              <a:gd name="connsiteY2" fmla="*/ 2977028 h 5287015"/>
              <a:gd name="connsiteX3" fmla="*/ 12194123 w 12206975"/>
              <a:gd name="connsiteY3" fmla="*/ 5287015 h 5287015"/>
              <a:gd name="connsiteX4" fmla="*/ 2123 w 12206975"/>
              <a:gd name="connsiteY4" fmla="*/ 5287015 h 5287015"/>
              <a:gd name="connsiteX5" fmla="*/ 2123 w 12206975"/>
              <a:gd name="connsiteY5" fmla="*/ 2048125 h 5287015"/>
              <a:gd name="connsiteX0" fmla="*/ 2123 w 12219940"/>
              <a:gd name="connsiteY0" fmla="*/ 2048125 h 5287015"/>
              <a:gd name="connsiteX1" fmla="*/ 1023 w 12219940"/>
              <a:gd name="connsiteY1" fmla="*/ 0 h 5287015"/>
              <a:gd name="connsiteX2" fmla="*/ 12206975 w 12219940"/>
              <a:gd name="connsiteY2" fmla="*/ 2977028 h 5287015"/>
              <a:gd name="connsiteX3" fmla="*/ 12219940 w 12219940"/>
              <a:gd name="connsiteY3" fmla="*/ 5260247 h 5287015"/>
              <a:gd name="connsiteX4" fmla="*/ 2123 w 12219940"/>
              <a:gd name="connsiteY4" fmla="*/ 5287015 h 5287015"/>
              <a:gd name="connsiteX5" fmla="*/ 2123 w 12219940"/>
              <a:gd name="connsiteY5" fmla="*/ 2048125 h 5287015"/>
              <a:gd name="connsiteX0" fmla="*/ 2123 w 12221138"/>
              <a:gd name="connsiteY0" fmla="*/ 2048125 h 5287015"/>
              <a:gd name="connsiteX1" fmla="*/ 1023 w 12221138"/>
              <a:gd name="connsiteY1" fmla="*/ 0 h 5287015"/>
              <a:gd name="connsiteX2" fmla="*/ 12219884 w 12221138"/>
              <a:gd name="connsiteY2" fmla="*/ 2950257 h 5287015"/>
              <a:gd name="connsiteX3" fmla="*/ 12219940 w 12221138"/>
              <a:gd name="connsiteY3" fmla="*/ 5260247 h 5287015"/>
              <a:gd name="connsiteX4" fmla="*/ 2123 w 12221138"/>
              <a:gd name="connsiteY4" fmla="*/ 5287015 h 5287015"/>
              <a:gd name="connsiteX5" fmla="*/ 2123 w 12221138"/>
              <a:gd name="connsiteY5" fmla="*/ 2048125 h 528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138" h="5287015">
                <a:moveTo>
                  <a:pt x="2123" y="2048125"/>
                </a:moveTo>
                <a:cubicBezTo>
                  <a:pt x="6058" y="1526035"/>
                  <a:pt x="-2912" y="522090"/>
                  <a:pt x="1023" y="0"/>
                </a:cubicBezTo>
                <a:lnTo>
                  <a:pt x="12219884" y="2950257"/>
                </a:lnTo>
                <a:cubicBezTo>
                  <a:pt x="12224206" y="3711330"/>
                  <a:pt x="12215618" y="4499174"/>
                  <a:pt x="12219940" y="5260247"/>
                </a:cubicBezTo>
                <a:lnTo>
                  <a:pt x="2123" y="5287015"/>
                </a:lnTo>
                <a:lnTo>
                  <a:pt x="2123" y="204812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2090030"/>
            <a:ext cx="11754160" cy="1116809"/>
          </a:xfrm>
          <a:effectLst/>
        </p:spPr>
        <p:txBody>
          <a:bodyPr anchor="b">
            <a:noAutofit/>
          </a:bodyPr>
          <a:lstStyle>
            <a:lvl1pPr>
              <a:defRPr sz="6600" b="1" u="none" cap="none" baseline="0">
                <a:solidFill>
                  <a:srgbClr val="27A40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8147" y="1134244"/>
            <a:ext cx="10993546" cy="590321"/>
          </a:xfrm>
        </p:spPr>
        <p:txBody>
          <a:bodyPr anchor="t">
            <a:noAutofit/>
          </a:bodyPr>
          <a:lstStyle>
            <a:lvl1pPr marL="0" indent="0" algn="l">
              <a:buNone/>
              <a:defRPr sz="36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8A231F8-05F8-4D04-8D8F-8D36F813C960}" type="datetime1">
              <a:rPr kumimoji="1" lang="ja-JP" altLang="en-US" smtClean="0"/>
              <a:t>2019/10/2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3" hasCustomPrompt="1"/>
          </p:nvPr>
        </p:nvSpPr>
        <p:spPr>
          <a:xfrm>
            <a:off x="818147" y="3219718"/>
            <a:ext cx="10215719" cy="14712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1pPr>
            <a:lvl5pPr marL="1368000" indent="0">
              <a:buNone/>
              <a:defRPr/>
            </a:lvl5pPr>
          </a:lstStyle>
          <a:p>
            <a:pPr lvl="0"/>
            <a:r>
              <a:rPr kumimoji="1" lang="ja-JP" altLang="en-US" dirty="0"/>
              <a:t>日付　名前　など</a:t>
            </a:r>
          </a:p>
        </p:txBody>
      </p:sp>
    </p:spTree>
    <p:extLst>
      <p:ext uri="{BB962C8B-B14F-4D97-AF65-F5344CB8AC3E}">
        <p14:creationId xmlns:p14="http://schemas.microsoft.com/office/powerpoint/2010/main" val="86325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A211C-F59B-4698-A055-613DBD159966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18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64430C-D7C9-451F-BB5A-4067700317EA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6885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直角三角形 17"/>
          <p:cNvSpPr/>
          <p:nvPr userDrawn="1"/>
        </p:nvSpPr>
        <p:spPr>
          <a:xfrm flipH="1" flipV="1">
            <a:off x="10886957" y="1186"/>
            <a:ext cx="1303323" cy="812442"/>
          </a:xfrm>
          <a:prstGeom prst="rtTriangle">
            <a:avLst/>
          </a:prstGeom>
          <a:solidFill>
            <a:srgbClr val="27A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262737"/>
            <a:ext cx="11029616" cy="810110"/>
          </a:xfrm>
        </p:spPr>
        <p:txBody>
          <a:bodyPr>
            <a:noAutofit/>
          </a:bodyPr>
          <a:lstStyle>
            <a:lvl1pPr>
              <a:defRPr sz="4400" b="0" i="1" u="none" cap="none" baseline="0">
                <a:solidFill>
                  <a:srgbClr val="27A400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264464"/>
            <a:ext cx="11029615" cy="4190174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0A93C-43D0-4C25-A999-C90A412EB384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 flipV="1">
            <a:off x="375274" y="1094014"/>
            <a:ext cx="11029616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0750" y="71121"/>
            <a:ext cx="1720425" cy="365125"/>
          </a:xfrm>
        </p:spPr>
        <p:txBody>
          <a:bodyPr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fld id="{57021661-B2A8-457F-930E-F617AD024F3F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3" hasCustomPrompt="1"/>
          </p:nvPr>
        </p:nvSpPr>
        <p:spPr>
          <a:xfrm>
            <a:off x="6401352" y="6529588"/>
            <a:ext cx="5786561" cy="33024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ja-JP" altLang="en-US" dirty="0"/>
              <a:t>参考資料</a:t>
            </a:r>
          </a:p>
        </p:txBody>
      </p:sp>
    </p:spTree>
    <p:extLst>
      <p:ext uri="{BB962C8B-B14F-4D97-AF65-F5344CB8AC3E}">
        <p14:creationId xmlns:p14="http://schemas.microsoft.com/office/powerpoint/2010/main" val="379585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080468-DCD8-4552-92F2-26A66A1920AE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50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F97F-6A36-45BD-B261-185AD2EFD4F1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6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7A37F-063B-4BF2-AE47-16D6CC460300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1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803A-338A-4D1E-9AEA-3938A412C9D0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41DB-9FE4-4BC2-AA18-F04C127911AB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3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EA862FE-B9D9-42A4-9B96-9BF43C1C92F4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42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7B6B-D7DB-4F50-8363-5CAEA241D462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3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B38D941-B664-458C-B9FE-B4BFA20B7DB2}" type="datetime1">
              <a:rPr kumimoji="1" lang="ja-JP" altLang="en-US" smtClean="0"/>
              <a:t>2019/10/2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7021661-B2A8-457F-930E-F617AD024F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51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.codecamp.jp/programming-rank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yoshiyasu1111/items/e4db676e846897f8d554" TargetMode="External"/><Relationship Id="rId2" Type="http://schemas.openxmlformats.org/officeDocument/2006/relationships/hyperlink" Target="https://www.karelie.net/how-to-install-atom-on-ubunt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lideshare.net/yutamorishige50/ss-4132144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pan.zdnet.com/article/35142590/" TargetMode="External"/><Relationship Id="rId4" Type="http://schemas.openxmlformats.org/officeDocument/2006/relationships/hyperlink" Target="https://news.mynavi.jp/article/20190709-856639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gorithm.joho.info/programming/python/c-language-kijutsu-hikaku-chiga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gorithm.joho.info/programming/python/c-language-kijutsu-hikaku-chigai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juku.net/blog/63094#sq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ryuichi1208/items/cb5f850a9811d2a4bc3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回　ガイダンス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2019/10/02</a:t>
            </a:r>
          </a:p>
          <a:p>
            <a:r>
              <a:rPr lang="ja-JP" altLang="en-US" dirty="0"/>
              <a:t>木南　貴志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10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A4627B-3D29-4AAA-94A5-E418A8E9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色々なプログラミング言語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7794D37-3C34-4CD0-970A-908FADE4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C2751994-F078-417F-BBC1-D635225870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76766" y="6529588"/>
            <a:ext cx="4844825" cy="328412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>
                <a:hlinkClick r:id="rId2"/>
              </a:rPr>
              <a:t>https://blog.codecamp.jp/programming-ranking</a:t>
            </a:r>
            <a:endParaRPr kumimoji="1" lang="ja-JP" altLang="en-US" dirty="0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A87D1900-8395-4AF3-B8E0-135EF8B40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016" y="3071963"/>
            <a:ext cx="3892750" cy="3714941"/>
          </a:xfr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E30E1D-62C0-4A42-ADB1-3140632E609F}"/>
              </a:ext>
            </a:extLst>
          </p:cNvPr>
          <p:cNvSpPr txBox="1"/>
          <p:nvPr/>
        </p:nvSpPr>
        <p:spPr>
          <a:xfrm>
            <a:off x="487050" y="1264463"/>
            <a:ext cx="112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プログラミング言語は、やりたいことによって向いている言語が違う</a:t>
            </a:r>
            <a:endParaRPr kumimoji="1" lang="en-US" altLang="ja-JP" sz="2400" dirty="0"/>
          </a:p>
          <a:p>
            <a:r>
              <a:rPr kumimoji="1" lang="ja-JP" altLang="en-US" sz="2400" b="1" dirty="0"/>
              <a:t>➡</a:t>
            </a:r>
            <a:r>
              <a:rPr kumimoji="1" lang="ja-JP" altLang="en-US" sz="2400" b="1" u="sng" dirty="0"/>
              <a:t>ひとつの言語だけではダメ</a:t>
            </a:r>
            <a:endParaRPr kumimoji="1" lang="en-US" altLang="ja-JP" sz="2400" b="1" u="sng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9BF615F-42C8-4843-AAB2-6C12B63C4DD7}"/>
              </a:ext>
            </a:extLst>
          </p:cNvPr>
          <p:cNvSpPr txBox="1"/>
          <p:nvPr/>
        </p:nvSpPr>
        <p:spPr>
          <a:xfrm>
            <a:off x="487050" y="2168213"/>
            <a:ext cx="11217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基本的な文法の考え方は似たものが多い</a:t>
            </a:r>
            <a:endParaRPr kumimoji="1" lang="en-US" altLang="ja-JP" sz="2400" dirty="0"/>
          </a:p>
          <a:p>
            <a:r>
              <a:rPr lang="ja-JP" altLang="en-US" sz="2400" b="1" dirty="0"/>
              <a:t>➡</a:t>
            </a:r>
            <a:r>
              <a:rPr lang="ja-JP" altLang="en-US" sz="2400" b="1" u="sng" dirty="0"/>
              <a:t>文法がシンプルな</a:t>
            </a:r>
            <a:r>
              <a:rPr kumimoji="1" lang="en-US" altLang="ja-JP" sz="2400" b="1" u="sng" dirty="0"/>
              <a:t>Python</a:t>
            </a:r>
            <a:r>
              <a:rPr kumimoji="1" lang="ja-JP" altLang="en-US" sz="2400" b="1" u="sng" dirty="0"/>
              <a:t>から覚えると他の言語にも移行しやすい</a:t>
            </a:r>
            <a:endParaRPr kumimoji="1" lang="en-US" altLang="ja-JP" sz="2400" b="1" u="sng" dirty="0"/>
          </a:p>
        </p:txBody>
      </p:sp>
    </p:spTree>
    <p:extLst>
      <p:ext uri="{BB962C8B-B14F-4D97-AF65-F5344CB8AC3E}">
        <p14:creationId xmlns:p14="http://schemas.microsoft.com/office/powerpoint/2010/main" val="18336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D4E3AD36-B463-4577-B328-F96ACC339715}"/>
              </a:ext>
            </a:extLst>
          </p:cNvPr>
          <p:cNvSpPr/>
          <p:nvPr/>
        </p:nvSpPr>
        <p:spPr>
          <a:xfrm>
            <a:off x="1319752" y="2639505"/>
            <a:ext cx="8889476" cy="414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73B9675-27B0-48CF-ABEC-08016DB1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34" y="253683"/>
            <a:ext cx="11277729" cy="810110"/>
          </a:xfrm>
        </p:spPr>
        <p:txBody>
          <a:bodyPr/>
          <a:lstStyle/>
          <a:p>
            <a:r>
              <a:rPr lang="ja-JP" altLang="en-US" sz="3600" dirty="0"/>
              <a:t>テキストエディタ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6FCEFC-E418-42FA-BC87-C4AA81B3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76" y="1135911"/>
            <a:ext cx="11883524" cy="150359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ja-JP" altLang="en-US" sz="3200" b="1" dirty="0"/>
              <a:t>・テキストエディタ</a:t>
            </a:r>
            <a:endParaRPr lang="en-US" altLang="ja-JP" sz="3200" b="1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ja-JP" altLang="en-US" u="sng" dirty="0"/>
              <a:t>パソコン上でメモやプログラムを書くことのできるソフト</a:t>
            </a:r>
            <a:endParaRPr lang="en-US" altLang="ja-JP" u="sng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642217-AB67-42DD-B51F-456DE567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pic>
        <p:nvPicPr>
          <p:cNvPr id="12" name="コンテンツ プレースホルダー 11">
            <a:extLst>
              <a:ext uri="{FF2B5EF4-FFF2-40B4-BE49-F238E27FC236}">
                <a16:creationId xmlns:a16="http://schemas.microsoft.com/office/drawing/2014/main" id="{26A74EB1-21D5-4F0D-B329-C1446D47A4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72" y="4018298"/>
            <a:ext cx="2109004" cy="2220004"/>
          </a:xfr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91C782-A8AB-4FAB-A625-F2B3AD373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45" y="3652283"/>
            <a:ext cx="4121478" cy="2952034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CB65D4D-0C49-4FF1-AABE-C9C961538F86}"/>
              </a:ext>
            </a:extLst>
          </p:cNvPr>
          <p:cNvSpPr txBox="1"/>
          <p:nvPr/>
        </p:nvSpPr>
        <p:spPr>
          <a:xfrm>
            <a:off x="2490106" y="3035669"/>
            <a:ext cx="7211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chemeClr val="bg1"/>
                </a:solidFill>
              </a:rPr>
              <a:t>最も簡易的なテキストエディタの例が「メモ帳」</a:t>
            </a:r>
          </a:p>
        </p:txBody>
      </p:sp>
    </p:spTree>
    <p:extLst>
      <p:ext uri="{BB962C8B-B14F-4D97-AF65-F5344CB8AC3E}">
        <p14:creationId xmlns:p14="http://schemas.microsoft.com/office/powerpoint/2010/main" val="25764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B9675-27B0-48CF-ABEC-08016DB1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34" y="253683"/>
            <a:ext cx="11277729" cy="810110"/>
          </a:xfrm>
        </p:spPr>
        <p:txBody>
          <a:bodyPr/>
          <a:lstStyle/>
          <a:p>
            <a:r>
              <a:rPr kumimoji="1" lang="ja-JP" altLang="en-US" sz="3600" dirty="0"/>
              <a:t>テキストエディタ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6FCEFC-E418-42FA-BC87-C4AA81B3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76" y="1305594"/>
            <a:ext cx="11883524" cy="256959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3800" b="1" dirty="0"/>
              <a:t>初心者向けのプログラミング向けテキストエディタ</a:t>
            </a:r>
            <a:endParaRPr lang="en-US" altLang="ja-JP" sz="3800" b="1" dirty="0"/>
          </a:p>
          <a:p>
            <a:pPr>
              <a:spcBef>
                <a:spcPts val="0"/>
              </a:spcBef>
            </a:pPr>
            <a:r>
              <a:rPr kumimoji="1" lang="ja-JP" altLang="en-US" dirty="0"/>
              <a:t>・</a:t>
            </a:r>
            <a:r>
              <a:rPr lang="en-US" altLang="ja-JP" dirty="0"/>
              <a:t>Atom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Visual Studio </a:t>
            </a:r>
            <a:r>
              <a:rPr lang="en-US" altLang="ja-JP" dirty="0"/>
              <a:t>Code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642217-AB67-42DD-B51F-456DE567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1818BF-9B0A-4588-A251-FEEC1404240F}"/>
              </a:ext>
            </a:extLst>
          </p:cNvPr>
          <p:cNvSpPr txBox="1"/>
          <p:nvPr/>
        </p:nvSpPr>
        <p:spPr>
          <a:xfrm>
            <a:off x="905240" y="4150370"/>
            <a:ext cx="10689996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拡張機能によって、様々な機能を追加することができる。</a:t>
            </a:r>
            <a:endParaRPr lang="en-US" altLang="ja-JP" sz="2400" dirty="0"/>
          </a:p>
          <a:p>
            <a:r>
              <a:rPr kumimoji="1" lang="en-US" altLang="ja-JP" sz="2400" dirty="0"/>
              <a:t>GUI</a:t>
            </a:r>
            <a:r>
              <a:rPr lang="ja-JP" altLang="en-US" sz="2400" dirty="0"/>
              <a:t>（マウス操作可能）で動くソフトなので直感的に使用することができる。</a:t>
            </a:r>
            <a:endParaRPr lang="en-US" altLang="ja-JP" sz="2400" dirty="0"/>
          </a:p>
          <a:p>
            <a:r>
              <a:rPr kumimoji="1" lang="ja-JP" altLang="en-US" sz="2400" dirty="0"/>
              <a:t>➡初心者にオススメ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2D1B858-9D0A-4154-BBF3-523517815A0C}"/>
              </a:ext>
            </a:extLst>
          </p:cNvPr>
          <p:cNvSpPr txBox="1"/>
          <p:nvPr/>
        </p:nvSpPr>
        <p:spPr>
          <a:xfrm>
            <a:off x="457134" y="5746975"/>
            <a:ext cx="11734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（参考）</a:t>
            </a:r>
            <a:endParaRPr lang="en-US" altLang="ja-JP" dirty="0"/>
          </a:p>
          <a:p>
            <a:r>
              <a:rPr lang="en-US" altLang="ja-JP" dirty="0"/>
              <a:t>Ubuntu</a:t>
            </a:r>
            <a:r>
              <a:rPr lang="ja-JP" altLang="en-US" dirty="0"/>
              <a:t>に</a:t>
            </a:r>
            <a:r>
              <a:rPr lang="en-US" altLang="ja-JP" dirty="0"/>
              <a:t>Atom</a:t>
            </a:r>
            <a:r>
              <a:rPr lang="ja-JP" altLang="en-US" dirty="0"/>
              <a:t>をたったの</a:t>
            </a:r>
            <a:r>
              <a:rPr lang="en-US" altLang="ja-JP" dirty="0"/>
              <a:t>3</a:t>
            </a:r>
            <a:r>
              <a:rPr lang="ja-JP" altLang="en-US" dirty="0"/>
              <a:t>行でインストールする方法　</a:t>
            </a:r>
            <a:r>
              <a:rPr lang="en-US" altLang="ja-JP" sz="1600" dirty="0">
                <a:hlinkClick r:id="rId2"/>
              </a:rPr>
              <a:t>https://www.karelie.net/how-to-install-atom-on-ubuntu/</a:t>
            </a:r>
            <a:r>
              <a:rPr lang="ja-JP" altLang="en-US" sz="1600" dirty="0">
                <a:hlinkClick r:id="rId2"/>
              </a:rPr>
              <a:t>　　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r>
              <a:rPr lang="en-US" altLang="ja-JP" dirty="0"/>
              <a:t>ubuntu 18.04</a:t>
            </a:r>
            <a:r>
              <a:rPr lang="ja-JP" altLang="en-US" dirty="0"/>
              <a:t>に</a:t>
            </a:r>
            <a:r>
              <a:rPr lang="en-US" altLang="ja-JP" dirty="0" err="1"/>
              <a:t>vscode</a:t>
            </a:r>
            <a:r>
              <a:rPr lang="ja-JP" altLang="en-US" dirty="0"/>
              <a:t>をインストールする　　　　　　</a:t>
            </a:r>
            <a:r>
              <a:rPr lang="ja-JP" altLang="en-US" dirty="0">
                <a:hlinkClick r:id="rId3"/>
              </a:rPr>
              <a:t> </a:t>
            </a:r>
            <a:r>
              <a:rPr lang="en-US" altLang="ja-JP" sz="1600" dirty="0">
                <a:hlinkClick r:id="rId3"/>
              </a:rPr>
              <a:t>https://qiita.com/yoshiyasu1111/items/e4db676e846897f8d554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342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B9675-27B0-48CF-ABEC-08016DB14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34" y="253683"/>
            <a:ext cx="11277729" cy="810110"/>
          </a:xfrm>
        </p:spPr>
        <p:txBody>
          <a:bodyPr/>
          <a:lstStyle/>
          <a:p>
            <a:r>
              <a:rPr lang="ja-JP" altLang="en-US" sz="3600" dirty="0"/>
              <a:t>テキストエディタ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6FCEFC-E418-42FA-BC87-C4AA81B3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76" y="1305594"/>
            <a:ext cx="11883524" cy="17298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3800" b="1" dirty="0"/>
              <a:t>その他プログラミング向けテキストエディタ</a:t>
            </a:r>
            <a:endParaRPr lang="en-US" altLang="ja-JP" sz="3800" b="1" dirty="0"/>
          </a:p>
          <a:p>
            <a:pPr>
              <a:spcBef>
                <a:spcPts val="0"/>
              </a:spcBef>
            </a:pPr>
            <a:r>
              <a:rPr kumimoji="1" lang="ja-JP" altLang="en-US" dirty="0"/>
              <a:t>・</a:t>
            </a:r>
            <a:r>
              <a:rPr kumimoji="1" lang="en-US" altLang="ja-JP" dirty="0"/>
              <a:t>Vim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642217-AB67-42DD-B51F-456DE567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81818BF-9B0A-4588-A251-FEEC1404240F}"/>
              </a:ext>
            </a:extLst>
          </p:cNvPr>
          <p:cNvSpPr txBox="1"/>
          <p:nvPr/>
        </p:nvSpPr>
        <p:spPr>
          <a:xfrm>
            <a:off x="443191" y="3198167"/>
            <a:ext cx="11305614" cy="26776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動作が圧倒的に軽い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CUI (</a:t>
            </a:r>
            <a:r>
              <a:rPr lang="ja-JP" altLang="en-US" sz="2400" dirty="0"/>
              <a:t>ターミナル上＝キーボードのみ）での操作となる</a:t>
            </a:r>
            <a:endParaRPr lang="en-US" altLang="ja-JP" sz="2400" dirty="0"/>
          </a:p>
          <a:p>
            <a:r>
              <a:rPr lang="ja-JP" altLang="en-US" sz="2400" dirty="0"/>
              <a:t>➡初心者には扱いにくい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キーボード操作のみなので、ショートカットキー・コマンドを覚えれば作業効率は高い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42904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42899-1596-46A2-AE2F-96E150DE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ワークスペースの移動</a:t>
            </a:r>
          </a:p>
        </p:txBody>
      </p:sp>
      <p:pic>
        <p:nvPicPr>
          <p:cNvPr id="6" name="workspace change">
            <a:hlinkClick r:id="" action="ppaction://media"/>
            <a:extLst>
              <a:ext uri="{FF2B5EF4-FFF2-40B4-BE49-F238E27FC236}">
                <a16:creationId xmlns:a16="http://schemas.microsoft.com/office/drawing/2014/main" id="{6AB88F45-1990-4637-89B2-F42DF42DB1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4345" y="2128226"/>
            <a:ext cx="7448550" cy="4189412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B58A157-4AAA-46AB-9FFA-B3A05657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ECFC37-ACAF-4CEF-8269-AFE64C247272}"/>
              </a:ext>
            </a:extLst>
          </p:cNvPr>
          <p:cNvSpPr txBox="1"/>
          <p:nvPr/>
        </p:nvSpPr>
        <p:spPr>
          <a:xfrm>
            <a:off x="716437" y="1253765"/>
            <a:ext cx="1039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ワークスペース　➡　複数の作業をスムーズに行える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22254F-703F-4F80-9C24-9156CF631097}"/>
              </a:ext>
            </a:extLst>
          </p:cNvPr>
          <p:cNvSpPr txBox="1"/>
          <p:nvPr/>
        </p:nvSpPr>
        <p:spPr>
          <a:xfrm>
            <a:off x="475862" y="2483994"/>
            <a:ext cx="28501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/>
              <a:t>[c</a:t>
            </a:r>
            <a:r>
              <a:rPr kumimoji="1" lang="en-US" altLang="ja-JP" sz="4400" dirty="0"/>
              <a:t>trl </a:t>
            </a:r>
            <a:r>
              <a:rPr kumimoji="1" lang="ja-JP" altLang="en-US" sz="4400" dirty="0"/>
              <a:t>キー</a:t>
            </a:r>
            <a:r>
              <a:rPr kumimoji="1" lang="en-US" altLang="ja-JP" sz="4400" dirty="0"/>
              <a:t>]</a:t>
            </a:r>
          </a:p>
          <a:p>
            <a:pPr algn="ctr"/>
            <a:endParaRPr lang="en-US" altLang="ja-JP" sz="4400" dirty="0"/>
          </a:p>
          <a:p>
            <a:pPr algn="ctr"/>
            <a:r>
              <a:rPr lang="en-US" altLang="ja-JP" sz="4400" dirty="0"/>
              <a:t>[a</a:t>
            </a:r>
            <a:r>
              <a:rPr kumimoji="1" lang="en-US" altLang="ja-JP" sz="4400" dirty="0"/>
              <a:t>lt</a:t>
            </a:r>
            <a:r>
              <a:rPr kumimoji="1" lang="ja-JP" altLang="en-US" sz="4400" dirty="0"/>
              <a:t>キー</a:t>
            </a:r>
            <a:r>
              <a:rPr kumimoji="1" lang="en-US" altLang="ja-JP" sz="4400" dirty="0"/>
              <a:t>]</a:t>
            </a:r>
          </a:p>
          <a:p>
            <a:pPr algn="ctr"/>
            <a:endParaRPr kumimoji="1" lang="en-US" altLang="ja-JP" sz="4400" dirty="0"/>
          </a:p>
          <a:p>
            <a:pPr algn="ctr"/>
            <a:r>
              <a:rPr kumimoji="1" lang="en-US" altLang="ja-JP" sz="4400" dirty="0"/>
              <a:t>[</a:t>
            </a:r>
            <a:r>
              <a:rPr kumimoji="1" lang="ja-JP" altLang="en-US" sz="4400" dirty="0"/>
              <a:t>十字キー</a:t>
            </a:r>
            <a:r>
              <a:rPr kumimoji="1" lang="en-US" altLang="ja-JP" sz="4400" dirty="0"/>
              <a:t>]</a:t>
            </a:r>
            <a:endParaRPr kumimoji="1" lang="ja-JP" altLang="en-US" sz="4400" dirty="0"/>
          </a:p>
        </p:txBody>
      </p:sp>
      <p:sp>
        <p:nvSpPr>
          <p:cNvPr id="9" name="加算記号 8">
            <a:extLst>
              <a:ext uri="{FF2B5EF4-FFF2-40B4-BE49-F238E27FC236}">
                <a16:creationId xmlns:a16="http://schemas.microsoft.com/office/drawing/2014/main" id="{9FA743F5-73D6-4059-9E1D-EAB8858D963E}"/>
              </a:ext>
            </a:extLst>
          </p:cNvPr>
          <p:cNvSpPr/>
          <p:nvPr/>
        </p:nvSpPr>
        <p:spPr>
          <a:xfrm>
            <a:off x="1532482" y="3051081"/>
            <a:ext cx="736926" cy="755838"/>
          </a:xfrm>
          <a:prstGeom prst="mathPlus">
            <a:avLst>
              <a:gd name="adj1" fmla="val 106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加算記号 9">
            <a:extLst>
              <a:ext uri="{FF2B5EF4-FFF2-40B4-BE49-F238E27FC236}">
                <a16:creationId xmlns:a16="http://schemas.microsoft.com/office/drawing/2014/main" id="{FF23D997-B175-40CE-8312-4E250E8E4A3F}"/>
              </a:ext>
            </a:extLst>
          </p:cNvPr>
          <p:cNvSpPr/>
          <p:nvPr/>
        </p:nvSpPr>
        <p:spPr>
          <a:xfrm>
            <a:off x="1524690" y="4463913"/>
            <a:ext cx="736926" cy="755838"/>
          </a:xfrm>
          <a:prstGeom prst="mathPlus">
            <a:avLst>
              <a:gd name="adj1" fmla="val 1061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4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AAF110-6D02-4F5F-AE9C-A1DAFF5C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余談　</a:t>
            </a:r>
            <a:r>
              <a:rPr lang="en-US" altLang="ja-JP" dirty="0"/>
              <a:t>PowerPoint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ECB10F-98AB-40F5-8DAA-055555051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64464"/>
            <a:ext cx="11029615" cy="132790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kumimoji="1" lang="ja-JP" altLang="en-US" b="1" u="sng" dirty="0"/>
              <a:t>良い研究をしても相手に伝わらなければ意味がない</a:t>
            </a:r>
            <a:endParaRPr kumimoji="1" lang="en-US" altLang="ja-JP" b="1" u="sng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ja-JP" altLang="en-US" dirty="0"/>
              <a:t>➡</a:t>
            </a:r>
            <a:r>
              <a:rPr lang="en-US" altLang="ja-JP" dirty="0"/>
              <a:t>PowerPoint</a:t>
            </a:r>
            <a:r>
              <a:rPr lang="ja-JP" altLang="en-US" dirty="0"/>
              <a:t>を作る練習も大切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3530C9-B7B2-4C4A-96B8-687BBCE8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A77C80E-AB17-4C1C-B22C-82147C8812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6494710"/>
            <a:ext cx="6075175" cy="365125"/>
          </a:xfrm>
        </p:spPr>
        <p:txBody>
          <a:bodyPr>
            <a:normAutofit lnSpcReduction="10000"/>
          </a:bodyPr>
          <a:lstStyle/>
          <a:p>
            <a:r>
              <a:rPr lang="en-US" altLang="ja-JP" dirty="0">
                <a:hlinkClick r:id="rId2"/>
              </a:rPr>
              <a:t>https://www.slideshare.net/yutamorishige50/ss-41321443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2C065F9-4749-4457-A2C7-B69C51AF9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79" y="2669962"/>
            <a:ext cx="5035239" cy="37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言語とは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ADFEB07-02AB-4540-99FA-182AB42E9D35}"/>
              </a:ext>
            </a:extLst>
          </p:cNvPr>
          <p:cNvSpPr txBox="1">
            <a:spLocks/>
          </p:cNvSpPr>
          <p:nvPr/>
        </p:nvSpPr>
        <p:spPr>
          <a:xfrm>
            <a:off x="581192" y="1264464"/>
            <a:ext cx="11029615" cy="4190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/>
          </a:p>
          <a:p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D550F84-3DA2-4362-A07A-5C4934D70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64465"/>
            <a:ext cx="11029615" cy="883332"/>
          </a:xfrm>
        </p:spPr>
        <p:txBody>
          <a:bodyPr>
            <a:normAutofit/>
          </a:bodyPr>
          <a:lstStyle/>
          <a:p>
            <a:r>
              <a:rPr lang="ja-JP" altLang="en-US" dirty="0"/>
              <a:t>プログラミング言語の一種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3820DC-4AF9-499E-A114-EC923E92219F}"/>
              </a:ext>
            </a:extLst>
          </p:cNvPr>
          <p:cNvSpPr txBox="1"/>
          <p:nvPr/>
        </p:nvSpPr>
        <p:spPr>
          <a:xfrm>
            <a:off x="1061958" y="1974044"/>
            <a:ext cx="6517194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プログラミング言語一覧（一部）</a:t>
            </a:r>
            <a:endParaRPr kumimoji="1" lang="en-US" altLang="ja-JP" sz="3200" dirty="0"/>
          </a:p>
          <a:p>
            <a:r>
              <a:rPr lang="ja-JP" altLang="en-US" sz="3200" dirty="0"/>
              <a:t>・</a:t>
            </a:r>
            <a:r>
              <a:rPr lang="en-US" altLang="ja-JP" sz="3200" dirty="0"/>
              <a:t>c/</a:t>
            </a:r>
            <a:r>
              <a:rPr lang="en-US" altLang="ja-JP" sz="3200" dirty="0" err="1"/>
              <a:t>c++</a:t>
            </a:r>
            <a:endParaRPr lang="en-US" altLang="ja-JP" sz="3200" dirty="0"/>
          </a:p>
          <a:p>
            <a:r>
              <a:rPr lang="ja-JP" altLang="en-US" sz="3200" dirty="0"/>
              <a:t>・</a:t>
            </a:r>
            <a:r>
              <a:rPr lang="en-US" altLang="ja-JP" sz="3200" dirty="0"/>
              <a:t>Python</a:t>
            </a:r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Ruby</a:t>
            </a:r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PHP</a:t>
            </a:r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J</a:t>
            </a:r>
            <a:r>
              <a:rPr lang="en-US" altLang="ja-JP" sz="3200" dirty="0"/>
              <a:t>ava</a:t>
            </a:r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Swift</a:t>
            </a:r>
          </a:p>
          <a:p>
            <a:r>
              <a:rPr lang="ja-JP" altLang="en-US" sz="3200" dirty="0"/>
              <a:t>・</a:t>
            </a:r>
            <a:r>
              <a:rPr lang="en-US" altLang="ja-JP" sz="3200" dirty="0"/>
              <a:t>C</a:t>
            </a:r>
            <a:r>
              <a:rPr lang="ja-JP" altLang="en-US" sz="3200" dirty="0"/>
              <a:t>♯</a:t>
            </a:r>
            <a:endParaRPr lang="en-US" altLang="ja-JP" sz="3200" dirty="0"/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JavaScript</a:t>
            </a:r>
            <a:endParaRPr kumimoji="1" lang="ja-JP" altLang="en-US" sz="3200" dirty="0"/>
          </a:p>
        </p:txBody>
      </p:sp>
      <p:sp>
        <p:nvSpPr>
          <p:cNvPr id="10" name="フレーム 9">
            <a:extLst>
              <a:ext uri="{FF2B5EF4-FFF2-40B4-BE49-F238E27FC236}">
                <a16:creationId xmlns:a16="http://schemas.microsoft.com/office/drawing/2014/main" id="{1B52C148-C500-41D8-8DA1-BB2A878D32BD}"/>
              </a:ext>
            </a:extLst>
          </p:cNvPr>
          <p:cNvSpPr/>
          <p:nvPr/>
        </p:nvSpPr>
        <p:spPr>
          <a:xfrm>
            <a:off x="1414020" y="2898742"/>
            <a:ext cx="1574276" cy="62217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矢印: 左 10">
            <a:extLst>
              <a:ext uri="{FF2B5EF4-FFF2-40B4-BE49-F238E27FC236}">
                <a16:creationId xmlns:a16="http://schemas.microsoft.com/office/drawing/2014/main" id="{7A07ACF5-E55F-4608-9998-45529AC3C8A1}"/>
              </a:ext>
            </a:extLst>
          </p:cNvPr>
          <p:cNvSpPr/>
          <p:nvPr/>
        </p:nvSpPr>
        <p:spPr>
          <a:xfrm>
            <a:off x="2988296" y="3110846"/>
            <a:ext cx="480765" cy="226243"/>
          </a:xfrm>
          <a:prstGeom prst="leftArrow">
            <a:avLst>
              <a:gd name="adj1" fmla="val 595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8FAC96D-5F8D-4021-BDA8-EBD034ABB45B}"/>
              </a:ext>
            </a:extLst>
          </p:cNvPr>
          <p:cNvSpPr txBox="1"/>
          <p:nvPr/>
        </p:nvSpPr>
        <p:spPr>
          <a:xfrm>
            <a:off x="3469061" y="3059668"/>
            <a:ext cx="2013097" cy="369332"/>
          </a:xfrm>
          <a:prstGeom prst="rect">
            <a:avLst/>
          </a:prstGeom>
          <a:noFill/>
          <a:ln w="57150">
            <a:solidFill>
              <a:srgbClr val="2392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これから学ぶ言語</a:t>
            </a:r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0E1575D2-7964-41E5-B8C5-DE74F62342C2}"/>
              </a:ext>
            </a:extLst>
          </p:cNvPr>
          <p:cNvSpPr/>
          <p:nvPr/>
        </p:nvSpPr>
        <p:spPr>
          <a:xfrm>
            <a:off x="6391373" y="2602326"/>
            <a:ext cx="4239048" cy="1017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なぜ</a:t>
            </a:r>
            <a:r>
              <a:rPr kumimoji="1" lang="en-US" altLang="ja-JP" sz="4000" dirty="0"/>
              <a:t>Python?</a:t>
            </a:r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7212B977-9D63-4365-A609-6638517DB651}"/>
              </a:ext>
            </a:extLst>
          </p:cNvPr>
          <p:cNvSpPr/>
          <p:nvPr/>
        </p:nvSpPr>
        <p:spPr>
          <a:xfrm>
            <a:off x="7965198" y="3714796"/>
            <a:ext cx="1178351" cy="6033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5EB5001-3F2E-4B13-B46C-D569A7B07C17}"/>
              </a:ext>
            </a:extLst>
          </p:cNvPr>
          <p:cNvSpPr/>
          <p:nvPr/>
        </p:nvSpPr>
        <p:spPr>
          <a:xfrm>
            <a:off x="5797787" y="4413541"/>
            <a:ext cx="5513175" cy="1958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dirty="0"/>
              <a:t>人気のある言語だから</a:t>
            </a:r>
            <a:endParaRPr lang="en-US" altLang="ja-JP" sz="4000" dirty="0"/>
          </a:p>
          <a:p>
            <a:pPr algn="r"/>
            <a:r>
              <a:rPr kumimoji="1" lang="en-US" altLang="ja-JP" sz="2000" dirty="0"/>
              <a:t>(2019</a:t>
            </a:r>
            <a:r>
              <a:rPr kumimoji="1" lang="ja-JP" altLang="en-US" sz="2000" dirty="0"/>
              <a:t>年現在</a:t>
            </a:r>
            <a:r>
              <a:rPr kumimoji="1"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16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830B74AB-929C-4890-B3A0-B3BB75B9BBFF}"/>
              </a:ext>
            </a:extLst>
          </p:cNvPr>
          <p:cNvSpPr/>
          <p:nvPr/>
        </p:nvSpPr>
        <p:spPr>
          <a:xfrm>
            <a:off x="6294748" y="1275232"/>
            <a:ext cx="5335945" cy="5511647"/>
          </a:xfrm>
          <a:prstGeom prst="roundRect">
            <a:avLst>
              <a:gd name="adj" fmla="val 6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3B3DD2E6-F736-4F37-B789-074F5C8D9AA7}"/>
              </a:ext>
            </a:extLst>
          </p:cNvPr>
          <p:cNvSpPr/>
          <p:nvPr/>
        </p:nvSpPr>
        <p:spPr>
          <a:xfrm>
            <a:off x="257995" y="1264463"/>
            <a:ext cx="5292563" cy="5511647"/>
          </a:xfrm>
          <a:prstGeom prst="roundRect">
            <a:avLst>
              <a:gd name="adj" fmla="val 6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2FBEDB8-9662-4368-A90E-28B342C9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は人気の言語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42FC4F-07C9-4010-A52B-1AE35DCA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74" y="1264464"/>
            <a:ext cx="4848647" cy="81011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プログラマーが本当に支持するプログラミング言語がわかる「人気の高いプログラミング言語</a:t>
            </a:r>
            <a:r>
              <a:rPr lang="en-US" altLang="ja-JP" sz="1600" b="1" dirty="0">
                <a:solidFill>
                  <a:schemeClr val="bg1"/>
                </a:solidFill>
              </a:rPr>
              <a:t>2019</a:t>
            </a:r>
            <a:r>
              <a:rPr lang="ja-JP" altLang="en-US" sz="1600" b="1" dirty="0">
                <a:solidFill>
                  <a:schemeClr val="bg1"/>
                </a:solidFill>
              </a:rPr>
              <a:t>」が発表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CB1053-3AF5-4775-813C-F1D0E6B3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FBAD301B-4CB8-413C-9C54-5709416559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3" y="2074574"/>
            <a:ext cx="3609974" cy="4059411"/>
          </a:xfr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CDEF96F-558A-4D14-A1AE-A52431A80525}"/>
              </a:ext>
            </a:extLst>
          </p:cNvPr>
          <p:cNvSpPr/>
          <p:nvPr/>
        </p:nvSpPr>
        <p:spPr>
          <a:xfrm>
            <a:off x="6855176" y="1346353"/>
            <a:ext cx="4971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Python</a:t>
            </a:r>
            <a:r>
              <a:rPr lang="ja-JP" altLang="en-US" b="1" dirty="0">
                <a:solidFill>
                  <a:schemeClr val="bg1"/>
                </a:solidFill>
              </a:rPr>
              <a:t>がさらに成長 </a:t>
            </a:r>
            <a:endParaRPr lang="en-US" altLang="ja-JP" b="1" dirty="0">
              <a:solidFill>
                <a:schemeClr val="bg1"/>
              </a:solidFill>
            </a:endParaRPr>
          </a:p>
          <a:p>
            <a:r>
              <a:rPr lang="en-US" altLang="ja-JP" b="1" dirty="0">
                <a:solidFill>
                  <a:schemeClr val="bg1"/>
                </a:solidFill>
              </a:rPr>
              <a:t>- 7</a:t>
            </a:r>
            <a:r>
              <a:rPr lang="ja-JP" altLang="en-US" b="1" dirty="0">
                <a:solidFill>
                  <a:schemeClr val="bg1"/>
                </a:solidFill>
              </a:rPr>
              <a:t>月</a:t>
            </a:r>
            <a:r>
              <a:rPr lang="en-US" altLang="ja-JP" b="1" dirty="0">
                <a:solidFill>
                  <a:schemeClr val="bg1"/>
                </a:solidFill>
              </a:rPr>
              <a:t>TIOBE</a:t>
            </a:r>
            <a:r>
              <a:rPr lang="ja-JP" altLang="en-US" b="1" dirty="0">
                <a:solidFill>
                  <a:schemeClr val="bg1"/>
                </a:solidFill>
              </a:rPr>
              <a:t>プログラミング言語ランキング 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6FE76CB-6187-4817-B25A-E58AD9637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5" y="2074574"/>
            <a:ext cx="4457257" cy="416437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691122-8529-4610-9828-CBE0A72225DE}"/>
              </a:ext>
            </a:extLst>
          </p:cNvPr>
          <p:cNvSpPr txBox="1"/>
          <p:nvPr/>
        </p:nvSpPr>
        <p:spPr>
          <a:xfrm>
            <a:off x="6419196" y="6373260"/>
            <a:ext cx="551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https://news.mynavi.jp/article/20190709-856639/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6135918-FCA6-4507-A4E4-91D877E37C7D}"/>
              </a:ext>
            </a:extLst>
          </p:cNvPr>
          <p:cNvSpPr txBox="1"/>
          <p:nvPr/>
        </p:nvSpPr>
        <p:spPr>
          <a:xfrm>
            <a:off x="596773" y="6345195"/>
            <a:ext cx="48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https://japan.zdnet.com/article/35142590/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フレーム 19">
            <a:extLst>
              <a:ext uri="{FF2B5EF4-FFF2-40B4-BE49-F238E27FC236}">
                <a16:creationId xmlns:a16="http://schemas.microsoft.com/office/drawing/2014/main" id="{0226AF28-C35E-4889-A5ED-7B3B013E263F}"/>
              </a:ext>
            </a:extLst>
          </p:cNvPr>
          <p:cNvSpPr/>
          <p:nvPr/>
        </p:nvSpPr>
        <p:spPr>
          <a:xfrm>
            <a:off x="881039" y="1882957"/>
            <a:ext cx="3954912" cy="810111"/>
          </a:xfrm>
          <a:prstGeom prst="frame">
            <a:avLst>
              <a:gd name="adj1" fmla="val 19208"/>
            </a:avLst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フレーム 20">
            <a:extLst>
              <a:ext uri="{FF2B5EF4-FFF2-40B4-BE49-F238E27FC236}">
                <a16:creationId xmlns:a16="http://schemas.microsoft.com/office/drawing/2014/main" id="{EA132F63-3A42-4381-B3BA-D16EAAADD934}"/>
              </a:ext>
            </a:extLst>
          </p:cNvPr>
          <p:cNvSpPr/>
          <p:nvPr/>
        </p:nvSpPr>
        <p:spPr>
          <a:xfrm>
            <a:off x="6659630" y="2999697"/>
            <a:ext cx="4971063" cy="810111"/>
          </a:xfrm>
          <a:prstGeom prst="frame">
            <a:avLst>
              <a:gd name="adj1" fmla="val 19208"/>
            </a:avLst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9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CD6020-4965-4B56-A63F-1B9D969C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が人気の理由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8F3A0F-D659-44D7-A88D-DF8B2ED6C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364408"/>
            <a:ext cx="11029615" cy="2958744"/>
          </a:xfrm>
        </p:spPr>
        <p:txBody>
          <a:bodyPr>
            <a:normAutofit/>
          </a:bodyPr>
          <a:lstStyle/>
          <a:p>
            <a:pPr marL="1143000" indent="-1143000">
              <a:buFont typeface="+mj-ea"/>
              <a:buAutoNum type="circleNumDbPlain"/>
            </a:pPr>
            <a:r>
              <a:rPr lang="ja-JP" altLang="en-US" sz="5400" b="1" dirty="0"/>
              <a:t>文法がシンプル</a:t>
            </a:r>
            <a:endParaRPr lang="en-US" altLang="ja-JP" sz="5400" b="1" dirty="0"/>
          </a:p>
          <a:p>
            <a:pPr marL="1143000" indent="-1143000">
              <a:buFont typeface="+mj-ea"/>
              <a:buAutoNum type="circleNumDbPlain"/>
            </a:pPr>
            <a:r>
              <a:rPr kumimoji="1" lang="ja-JP" altLang="en-US" sz="5400" b="1" dirty="0"/>
              <a:t>専門的なライブラリが豊富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5848F8-2CE0-443A-AB04-F20B1A10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43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195CF-05AC-44C5-88B4-9D2518B6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が人気の理由①</a:t>
            </a:r>
            <a:r>
              <a:rPr lang="en-US" altLang="ja-JP" dirty="0"/>
              <a:t> -</a:t>
            </a:r>
            <a:r>
              <a:rPr lang="ja-JP" altLang="en-US" dirty="0"/>
              <a:t>文法がシンプル</a:t>
            </a:r>
            <a:r>
              <a:rPr lang="en-US" altLang="ja-JP" dirty="0"/>
              <a:t>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239EC6-B000-43AB-88DA-CBADE441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178945"/>
            <a:ext cx="11029615" cy="81011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・文法がシンプル </a:t>
            </a:r>
            <a:r>
              <a:rPr lang="ja-JP" altLang="en-US" dirty="0"/>
              <a:t>（</a:t>
            </a:r>
            <a:r>
              <a:rPr kumimoji="1" lang="ja-JP" altLang="en-US" dirty="0"/>
              <a:t>例１</a:t>
            </a:r>
            <a:r>
              <a:rPr lang="ja-JP" altLang="en-US" dirty="0"/>
              <a:t>：</a:t>
            </a:r>
            <a:r>
              <a:rPr lang="en-US" altLang="ja-JP" dirty="0"/>
              <a:t>print</a:t>
            </a:r>
            <a:r>
              <a:rPr kumimoji="1" lang="ja-JP" altLang="en-US" dirty="0"/>
              <a:t>文）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A075A4-9C36-4C9E-BD18-2DE1B250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17" name="コンテンツ プレースホルダー 16">
            <a:extLst>
              <a:ext uri="{FF2B5EF4-FFF2-40B4-BE49-F238E27FC236}">
                <a16:creationId xmlns:a16="http://schemas.microsoft.com/office/drawing/2014/main" id="{935C0552-4F33-4E38-A58B-9A6BF973CA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561485"/>
            <a:ext cx="3510042" cy="2775973"/>
          </a:xfr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A38C595-AD61-4B1D-9AE5-DC8CB0D71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5831557"/>
            <a:ext cx="3510042" cy="734915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72005F-B22E-4198-99E3-4C6BBEBA8AF3}"/>
              </a:ext>
            </a:extLst>
          </p:cNvPr>
          <p:cNvSpPr txBox="1"/>
          <p:nvPr/>
        </p:nvSpPr>
        <p:spPr>
          <a:xfrm>
            <a:off x="581191" y="5399733"/>
            <a:ext cx="263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Python </a:t>
            </a:r>
            <a:endParaRPr kumimoji="1" lang="ja-JP" altLang="en-US" sz="24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3B9A05F-E19B-4902-8254-1D0DB40ECEBF}"/>
              </a:ext>
            </a:extLst>
          </p:cNvPr>
          <p:cNvSpPr txBox="1"/>
          <p:nvPr/>
        </p:nvSpPr>
        <p:spPr>
          <a:xfrm>
            <a:off x="581191" y="2132407"/>
            <a:ext cx="263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</a:t>
            </a:r>
            <a:r>
              <a:rPr kumimoji="1" lang="ja-JP" altLang="en-US" sz="2400" b="1" dirty="0"/>
              <a:t>言語</a:t>
            </a:r>
          </a:p>
        </p:txBody>
      </p:sp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C4BFE092-7766-4D3A-A95A-04AB787E6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211454"/>
              </p:ext>
            </p:extLst>
          </p:nvPr>
        </p:nvGraphicFramePr>
        <p:xfrm>
          <a:off x="4374036" y="2909270"/>
          <a:ext cx="7720553" cy="253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3905">
                  <a:extLst>
                    <a:ext uri="{9D8B030D-6E8A-4147-A177-3AD203B41FA5}">
                      <a16:colId xmlns:a16="http://schemas.microsoft.com/office/drawing/2014/main" val="3546966776"/>
                    </a:ext>
                  </a:extLst>
                </a:gridCol>
                <a:gridCol w="4166648">
                  <a:extLst>
                    <a:ext uri="{9D8B030D-6E8A-4147-A177-3AD203B41FA5}">
                      <a16:colId xmlns:a16="http://schemas.microsoft.com/office/drawing/2014/main" val="1091289292"/>
                    </a:ext>
                  </a:extLst>
                </a:gridCol>
              </a:tblGrid>
              <a:tr h="463782"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C</a:t>
                      </a:r>
                      <a:r>
                        <a:rPr kumimoji="1" lang="ja-JP" altLang="en-US" sz="2800" dirty="0"/>
                        <a:t>言語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Python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763395"/>
                  </a:ext>
                </a:extLst>
              </a:tr>
              <a:tr h="457064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main</a:t>
                      </a:r>
                      <a:r>
                        <a:rPr kumimoji="1" lang="ja-JP" altLang="en-US" sz="2000" dirty="0"/>
                        <a:t>関数が必要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無くても動く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43376"/>
                  </a:ext>
                </a:extLst>
              </a:tr>
              <a:tr h="660203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文末にセミコロンが必要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07606"/>
                  </a:ext>
                </a:extLst>
              </a:tr>
              <a:tr h="900283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標準出力のためのライブラリの読み込みが必要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標準出力のためのライブラリの読み込みが必要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20824"/>
                  </a:ext>
                </a:extLst>
              </a:tr>
            </a:tbl>
          </a:graphicData>
        </a:graphic>
      </p:graphicFrame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F87746-5515-4FAE-B211-B56785D85610}"/>
              </a:ext>
            </a:extLst>
          </p:cNvPr>
          <p:cNvSpPr/>
          <p:nvPr/>
        </p:nvSpPr>
        <p:spPr>
          <a:xfrm>
            <a:off x="4374037" y="2278873"/>
            <a:ext cx="7720553" cy="630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例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1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の場合の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Python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と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C</a:t>
            </a:r>
            <a:r>
              <a:rPr lang="ja-JP" altLang="en-US" sz="2800" b="1" dirty="0">
                <a:solidFill>
                  <a:schemeClr val="tx1"/>
                </a:solidFill>
              </a:rPr>
              <a:t>言語の記述の違い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コンテンツ プレースホルダー 4">
            <a:extLst>
              <a:ext uri="{FF2B5EF4-FFF2-40B4-BE49-F238E27FC236}">
                <a16:creationId xmlns:a16="http://schemas.microsoft.com/office/drawing/2014/main" id="{9B048689-0791-4EF7-B379-FBB987BE0721}"/>
              </a:ext>
            </a:extLst>
          </p:cNvPr>
          <p:cNvSpPr txBox="1">
            <a:spLocks/>
          </p:cNvSpPr>
          <p:nvPr/>
        </p:nvSpPr>
        <p:spPr>
          <a:xfrm>
            <a:off x="4817097" y="6365194"/>
            <a:ext cx="7370817" cy="494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hlinkClick r:id="rId4"/>
              </a:rPr>
              <a:t>https://algorithm.joho.info/programming/python/c-language-kijutsu-hikaku-chigai/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013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195CF-05AC-44C5-88B4-9D2518B6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が人気の理由①</a:t>
            </a:r>
            <a:r>
              <a:rPr lang="en-US" altLang="ja-JP" dirty="0"/>
              <a:t> -</a:t>
            </a:r>
            <a:r>
              <a:rPr lang="ja-JP" altLang="en-US" dirty="0"/>
              <a:t>文法がシンプル</a:t>
            </a:r>
            <a:r>
              <a:rPr lang="en-US" altLang="ja-JP" dirty="0"/>
              <a:t>-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239EC6-B000-43AB-88DA-CBADE441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05643"/>
            <a:ext cx="11029615" cy="81011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・文法がシンプル </a:t>
            </a:r>
            <a:r>
              <a:rPr lang="ja-JP" altLang="en-US" dirty="0"/>
              <a:t>（</a:t>
            </a:r>
            <a:r>
              <a:rPr kumimoji="1" lang="ja-JP" altLang="en-US" dirty="0"/>
              <a:t>例</a:t>
            </a:r>
            <a:r>
              <a:rPr kumimoji="1" lang="en-US" altLang="ja-JP" dirty="0"/>
              <a:t>2</a:t>
            </a:r>
            <a:r>
              <a:rPr lang="ja-JP" altLang="en-US" dirty="0"/>
              <a:t>：変数の宣言・代入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A075A4-9C36-4C9E-BD18-2DE1B250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C72005F-B22E-4198-99E3-4C6BBEBA8AF3}"/>
              </a:ext>
            </a:extLst>
          </p:cNvPr>
          <p:cNvSpPr txBox="1"/>
          <p:nvPr/>
        </p:nvSpPr>
        <p:spPr>
          <a:xfrm>
            <a:off x="487059" y="5496324"/>
            <a:ext cx="263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Python </a:t>
            </a:r>
            <a:endParaRPr kumimoji="1" lang="ja-JP" altLang="en-US" sz="2400" b="1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3B9A05F-E19B-4902-8254-1D0DB40ECEBF}"/>
              </a:ext>
            </a:extLst>
          </p:cNvPr>
          <p:cNvSpPr txBox="1"/>
          <p:nvPr/>
        </p:nvSpPr>
        <p:spPr>
          <a:xfrm>
            <a:off x="581191" y="2035539"/>
            <a:ext cx="263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C</a:t>
            </a:r>
            <a:r>
              <a:rPr kumimoji="1" lang="ja-JP" altLang="en-US" sz="2400" b="1" dirty="0"/>
              <a:t>言語</a:t>
            </a:r>
          </a:p>
        </p:txBody>
      </p:sp>
      <p:graphicFrame>
        <p:nvGraphicFramePr>
          <p:cNvPr id="24" name="表 23">
            <a:extLst>
              <a:ext uri="{FF2B5EF4-FFF2-40B4-BE49-F238E27FC236}">
                <a16:creationId xmlns:a16="http://schemas.microsoft.com/office/drawing/2014/main" id="{C4BFE092-7766-4D3A-A95A-04AB787E6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14229"/>
              </p:ext>
            </p:extLst>
          </p:nvPr>
        </p:nvGraphicFramePr>
        <p:xfrm>
          <a:off x="3657601" y="2730699"/>
          <a:ext cx="8427562" cy="3657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354">
                  <a:extLst>
                    <a:ext uri="{9D8B030D-6E8A-4147-A177-3AD203B41FA5}">
                      <a16:colId xmlns:a16="http://schemas.microsoft.com/office/drawing/2014/main" val="3546966776"/>
                    </a:ext>
                  </a:extLst>
                </a:gridCol>
                <a:gridCol w="4548208">
                  <a:extLst>
                    <a:ext uri="{9D8B030D-6E8A-4147-A177-3AD203B41FA5}">
                      <a16:colId xmlns:a16="http://schemas.microsoft.com/office/drawing/2014/main" val="1091289292"/>
                    </a:ext>
                  </a:extLst>
                </a:gridCol>
              </a:tblGrid>
              <a:tr h="645916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2800" dirty="0"/>
                        <a:t>C</a:t>
                      </a:r>
                      <a:r>
                        <a:rPr kumimoji="1" lang="ja-JP" altLang="en-US" sz="2800" dirty="0"/>
                        <a:t>言語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800" dirty="0"/>
                        <a:t>Python</a:t>
                      </a:r>
                      <a:endParaRPr kumimoji="1" lang="ja-JP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763395"/>
                  </a:ext>
                </a:extLst>
              </a:tr>
              <a:tr h="569757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main</a:t>
                      </a:r>
                      <a:r>
                        <a:rPr kumimoji="1" lang="ja-JP" altLang="en-US" sz="2000" dirty="0"/>
                        <a:t>関数が必要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無くても動く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843376"/>
                  </a:ext>
                </a:extLst>
              </a:tr>
              <a:tr h="412136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文末にセミコロンが必要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607606"/>
                  </a:ext>
                </a:extLst>
              </a:tr>
              <a:tr h="772998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標準出力のためのライブラリの読み込みが必要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標準出力のためのライブラリの読み込みが必要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20824"/>
                  </a:ext>
                </a:extLst>
              </a:tr>
              <a:tr h="555856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変数宣言が必要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宣言せずにそのまま値を代入可能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406784"/>
                  </a:ext>
                </a:extLst>
              </a:tr>
              <a:tr h="493936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型宣言が必要</a:t>
                      </a:r>
                      <a:endParaRPr kumimoji="1" lang="en-US" altLang="ja-JP" sz="2000" dirty="0"/>
                    </a:p>
                    <a:p>
                      <a:r>
                        <a:rPr kumimoji="1" lang="ja-JP" altLang="en-US" sz="2000" dirty="0"/>
                        <a:t>（左の場合 </a:t>
                      </a:r>
                      <a:r>
                        <a:rPr kumimoji="1" lang="en-US" altLang="ja-JP" sz="2000" dirty="0"/>
                        <a:t>int</a:t>
                      </a:r>
                      <a:r>
                        <a:rPr kumimoji="1" lang="ja-JP" altLang="en-US" sz="2000" dirty="0"/>
                        <a:t> </a:t>
                      </a:r>
                      <a:r>
                        <a:rPr kumimoji="1" lang="en-US" altLang="ja-JP" sz="2000" dirty="0"/>
                        <a:t>(</a:t>
                      </a:r>
                      <a:r>
                        <a:rPr kumimoji="1" lang="ja-JP" altLang="en-US" sz="2000" dirty="0"/>
                        <a:t>整数</a:t>
                      </a:r>
                      <a:r>
                        <a:rPr kumimoji="1" lang="en-US" altLang="ja-JP" sz="2000" dirty="0"/>
                        <a:t>)</a:t>
                      </a:r>
                      <a:r>
                        <a:rPr kumimoji="1" lang="ja-JP" altLang="en-US" sz="2000" dirty="0"/>
                        <a:t>型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型宣言が不要</a:t>
                      </a:r>
                      <a:endParaRPr kumimoji="1" lang="en-US" altLang="ja-JP" sz="20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（左の場合自動で</a:t>
                      </a:r>
                      <a:r>
                        <a:rPr kumimoji="1" lang="en-US" altLang="ja-JP" sz="2000" dirty="0"/>
                        <a:t>int</a:t>
                      </a:r>
                      <a:r>
                        <a:rPr kumimoji="1" lang="ja-JP" altLang="en-US" sz="2000" dirty="0"/>
                        <a:t>型に設定される）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8407"/>
                  </a:ext>
                </a:extLst>
              </a:tr>
            </a:tbl>
          </a:graphicData>
        </a:graphic>
      </p:graphicFrame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1F87746-5515-4FAE-B211-B56785D85610}"/>
              </a:ext>
            </a:extLst>
          </p:cNvPr>
          <p:cNvSpPr/>
          <p:nvPr/>
        </p:nvSpPr>
        <p:spPr>
          <a:xfrm>
            <a:off x="3657601" y="2055591"/>
            <a:ext cx="8427562" cy="675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</a:rPr>
              <a:t>例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2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の場合の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Python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と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C</a:t>
            </a:r>
            <a:r>
              <a:rPr lang="ja-JP" altLang="en-US" sz="2800" b="1" dirty="0">
                <a:solidFill>
                  <a:schemeClr val="tx1"/>
                </a:solidFill>
              </a:rPr>
              <a:t>言語の記述の違い</a:t>
            </a:r>
            <a:endParaRPr kumimoji="1" lang="ja-JP" altLang="en-US" sz="2800" b="1" dirty="0">
              <a:solidFill>
                <a:schemeClr val="tx1"/>
              </a:solidFill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483172D-0D15-4176-B29A-9D2544D54C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9" y="2497204"/>
            <a:ext cx="2743200" cy="2846330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A6A2D51-14A1-44A1-8BBC-731DD5526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9" y="5957989"/>
            <a:ext cx="2724209" cy="576117"/>
          </a:xfrm>
          <a:prstGeom prst="rect">
            <a:avLst/>
          </a:prstGeom>
        </p:spPr>
      </p:pic>
      <p:sp>
        <p:nvSpPr>
          <p:cNvPr id="23" name="コンテンツ プレースホルダー 4">
            <a:extLst>
              <a:ext uri="{FF2B5EF4-FFF2-40B4-BE49-F238E27FC236}">
                <a16:creationId xmlns:a16="http://schemas.microsoft.com/office/drawing/2014/main" id="{061C7C8D-67C9-47D1-A5EE-EE723D693057}"/>
              </a:ext>
            </a:extLst>
          </p:cNvPr>
          <p:cNvSpPr txBox="1">
            <a:spLocks/>
          </p:cNvSpPr>
          <p:nvPr/>
        </p:nvSpPr>
        <p:spPr>
          <a:xfrm>
            <a:off x="4543720" y="6388402"/>
            <a:ext cx="7644193" cy="471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hlinkClick r:id="rId4"/>
              </a:rPr>
              <a:t>https://algorithm.joho.info/programming/python/c-language-kijutsu-hikaku-chigai/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579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7A2E0134-87E5-4C2E-BD62-561B5BDE5B04}"/>
              </a:ext>
            </a:extLst>
          </p:cNvPr>
          <p:cNvSpPr txBox="1"/>
          <p:nvPr/>
        </p:nvSpPr>
        <p:spPr>
          <a:xfrm>
            <a:off x="3309348" y="5506144"/>
            <a:ext cx="174672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chemeClr val="tx1"/>
                </a:solidFill>
              </a:rPr>
              <a:t>出力結果</a:t>
            </a:r>
            <a:endParaRPr lang="en-US" altLang="ja-JP" b="1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41AD5A-510D-4BF7-9792-481C28A47EAB}"/>
              </a:ext>
            </a:extLst>
          </p:cNvPr>
          <p:cNvSpPr/>
          <p:nvPr/>
        </p:nvSpPr>
        <p:spPr>
          <a:xfrm>
            <a:off x="3326247" y="3335893"/>
            <a:ext cx="7644895" cy="18150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7762751-301F-4120-A28D-24EE2C70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262737"/>
            <a:ext cx="11325672" cy="810110"/>
          </a:xfrm>
        </p:spPr>
        <p:txBody>
          <a:bodyPr/>
          <a:lstStyle/>
          <a:p>
            <a:r>
              <a:rPr lang="en-US" altLang="ja-JP" sz="3600" dirty="0"/>
              <a:t>Python</a:t>
            </a:r>
            <a:r>
              <a:rPr lang="ja-JP" altLang="en-US" sz="3600" dirty="0"/>
              <a:t>が人気の理由②　</a:t>
            </a:r>
            <a:r>
              <a:rPr lang="en-US" altLang="ja-JP" sz="3600" dirty="0"/>
              <a:t>-</a:t>
            </a:r>
            <a:r>
              <a:rPr lang="ja-JP" altLang="en-US" sz="3600" dirty="0"/>
              <a:t>専門的なライブラリが豊富</a:t>
            </a:r>
            <a:r>
              <a:rPr lang="en-US" altLang="ja-JP" sz="3600" dirty="0"/>
              <a:t>-</a:t>
            </a:r>
            <a:endParaRPr kumimoji="1" lang="ja-JP" altLang="en-US" sz="3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15E747-27E3-4178-8F0F-75223E23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8CD5BC4-2116-4659-8196-CD97875486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12784" y="6429642"/>
            <a:ext cx="4179217" cy="355235"/>
          </a:xfrm>
        </p:spPr>
        <p:txBody>
          <a:bodyPr>
            <a:normAutofit fontScale="92500"/>
          </a:bodyPr>
          <a:lstStyle/>
          <a:p>
            <a:r>
              <a:rPr lang="en-US" altLang="ja-JP" dirty="0">
                <a:hlinkClick r:id="rId2"/>
              </a:rPr>
              <a:t>https://www.sejuku.net/blog/63094#sqrt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5EF1C4-638E-436C-ACF1-55725FE80A0D}"/>
              </a:ext>
            </a:extLst>
          </p:cNvPr>
          <p:cNvSpPr txBox="1"/>
          <p:nvPr/>
        </p:nvSpPr>
        <p:spPr>
          <a:xfrm>
            <a:off x="581192" y="1185100"/>
            <a:ext cx="11736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 b="1" dirty="0"/>
              <a:t>ライブラリ</a:t>
            </a:r>
            <a:endParaRPr kumimoji="1" lang="en-US" altLang="ja-JP" sz="3000" b="1" dirty="0"/>
          </a:p>
          <a:p>
            <a:r>
              <a:rPr lang="ja-JP" altLang="en-US" sz="3000" b="1" dirty="0"/>
              <a:t>➡</a:t>
            </a:r>
            <a:r>
              <a:rPr kumimoji="1" lang="ja-JP" altLang="en-US" sz="3000" b="1" dirty="0"/>
              <a:t>（簡単に言えば）便利な関数がたくさん入っているパッケージ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07C86EC-827E-4816-923B-4129DE20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13275"/>
            <a:ext cx="11029615" cy="1233639"/>
          </a:xfrm>
        </p:spPr>
        <p:txBody>
          <a:bodyPr/>
          <a:lstStyle/>
          <a:p>
            <a:endParaRPr lang="en-US" altLang="ja-JP" dirty="0"/>
          </a:p>
          <a:p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CC2F18B-3BFB-47DA-A1D5-19033D6F81E3}"/>
              </a:ext>
            </a:extLst>
          </p:cNvPr>
          <p:cNvSpPr txBox="1"/>
          <p:nvPr/>
        </p:nvSpPr>
        <p:spPr>
          <a:xfrm>
            <a:off x="414713" y="2331390"/>
            <a:ext cx="11362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例えば、平方根を求めたいときは</a:t>
            </a:r>
            <a:r>
              <a:rPr kumimoji="1" lang="en-US" altLang="ja-JP" sz="2000" dirty="0"/>
              <a:t>【</a:t>
            </a:r>
            <a:r>
              <a:rPr kumimoji="1" lang="ja-JP" altLang="en-US" sz="2000" dirty="0"/>
              <a:t>標準ライブラリ（</a:t>
            </a:r>
            <a:r>
              <a:rPr lang="en-US" altLang="ja-JP" sz="2000" dirty="0"/>
              <a:t>Python</a:t>
            </a:r>
            <a:r>
              <a:rPr lang="ja-JP" altLang="en-US" sz="2000" dirty="0"/>
              <a:t>をインストールした時にあらかじめ入っているライブラリ）</a:t>
            </a:r>
            <a:r>
              <a:rPr lang="en-US" altLang="ja-JP" sz="2000" dirty="0"/>
              <a:t>】</a:t>
            </a:r>
            <a:r>
              <a:rPr lang="ja-JP" altLang="en-US" sz="2000" dirty="0"/>
              <a:t>の中の</a:t>
            </a:r>
            <a:r>
              <a:rPr lang="en-US" altLang="ja-JP" sz="2000" dirty="0"/>
              <a:t>【math</a:t>
            </a:r>
            <a:r>
              <a:rPr lang="ja-JP" altLang="en-US" sz="2000" dirty="0"/>
              <a:t>モジュール</a:t>
            </a:r>
            <a:r>
              <a:rPr lang="en-US" altLang="ja-JP" sz="2000" dirty="0"/>
              <a:t>】</a:t>
            </a:r>
            <a:r>
              <a:rPr lang="ja-JP" altLang="en-US" sz="2000" dirty="0"/>
              <a:t>の中にある</a:t>
            </a:r>
            <a:r>
              <a:rPr lang="en-US" altLang="ja-JP" sz="2000" dirty="0"/>
              <a:t>【sqrt</a:t>
            </a:r>
            <a:r>
              <a:rPr lang="ja-JP" altLang="en-US" sz="2000" dirty="0"/>
              <a:t>関数</a:t>
            </a:r>
            <a:r>
              <a:rPr lang="en-US" altLang="ja-JP" sz="2000" dirty="0"/>
              <a:t>】</a:t>
            </a:r>
            <a:r>
              <a:rPr lang="ja-JP" altLang="en-US" sz="2000" dirty="0"/>
              <a:t>を使用すればよい</a:t>
            </a:r>
            <a:endParaRPr kumimoji="1" lang="ja-JP" altLang="en-US" sz="2000" dirty="0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9A26DA86-D13A-4D65-8A12-2904BE9456D2}"/>
              </a:ext>
            </a:extLst>
          </p:cNvPr>
          <p:cNvSpPr/>
          <p:nvPr/>
        </p:nvSpPr>
        <p:spPr>
          <a:xfrm>
            <a:off x="248237" y="3335893"/>
            <a:ext cx="2846895" cy="20044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9260F59-5D7E-4C93-AB59-75B5854594AF}"/>
              </a:ext>
            </a:extLst>
          </p:cNvPr>
          <p:cNvSpPr txBox="1"/>
          <p:nvPr/>
        </p:nvSpPr>
        <p:spPr>
          <a:xfrm>
            <a:off x="332922" y="3493773"/>
            <a:ext cx="300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標準ライブラリ</a:t>
            </a:r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6415E685-1A50-4179-9FBD-06AE622CC43D}"/>
              </a:ext>
            </a:extLst>
          </p:cNvPr>
          <p:cNvSpPr/>
          <p:nvPr/>
        </p:nvSpPr>
        <p:spPr>
          <a:xfrm>
            <a:off x="479352" y="3930361"/>
            <a:ext cx="2129672" cy="12205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F66B945-06B5-4479-9172-5D2D24D54E17}"/>
              </a:ext>
            </a:extLst>
          </p:cNvPr>
          <p:cNvSpPr txBox="1"/>
          <p:nvPr/>
        </p:nvSpPr>
        <p:spPr>
          <a:xfrm>
            <a:off x="581192" y="4050950"/>
            <a:ext cx="300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math</a:t>
            </a:r>
            <a:r>
              <a:rPr lang="ja-JP" altLang="en-US" b="1" dirty="0">
                <a:solidFill>
                  <a:schemeClr val="bg1"/>
                </a:solidFill>
              </a:rPr>
              <a:t>モジュール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フローチャート: 代替処理 14">
            <a:extLst>
              <a:ext uri="{FF2B5EF4-FFF2-40B4-BE49-F238E27FC236}">
                <a16:creationId xmlns:a16="http://schemas.microsoft.com/office/drawing/2014/main" id="{0BC15072-3187-483B-B4D2-42B05F9BAF9F}"/>
              </a:ext>
            </a:extLst>
          </p:cNvPr>
          <p:cNvSpPr/>
          <p:nvPr/>
        </p:nvSpPr>
        <p:spPr>
          <a:xfrm>
            <a:off x="728878" y="4468180"/>
            <a:ext cx="1355889" cy="58593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7B9D020-CD09-4704-A5F3-002C78894361}"/>
              </a:ext>
            </a:extLst>
          </p:cNvPr>
          <p:cNvSpPr txBox="1"/>
          <p:nvPr/>
        </p:nvSpPr>
        <p:spPr>
          <a:xfrm>
            <a:off x="835479" y="4598874"/>
            <a:ext cx="127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sqrt</a:t>
            </a:r>
            <a:r>
              <a:rPr kumimoji="1" lang="ja-JP" altLang="en-US" b="1" dirty="0">
                <a:solidFill>
                  <a:schemeClr val="bg1"/>
                </a:solidFill>
              </a:rPr>
              <a:t>関数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715777F-45A5-4878-BE7A-EFC9D20110B3}"/>
              </a:ext>
            </a:extLst>
          </p:cNvPr>
          <p:cNvSpPr txBox="1"/>
          <p:nvPr/>
        </p:nvSpPr>
        <p:spPr>
          <a:xfrm>
            <a:off x="3451328" y="4667073"/>
            <a:ext cx="249664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print</a:t>
            </a:r>
            <a:r>
              <a:rPr lang="en-US" altLang="ja-JP" dirty="0"/>
              <a:t>(</a:t>
            </a:r>
            <a:r>
              <a:rPr lang="en-US" altLang="ja-JP" dirty="0" err="1">
                <a:solidFill>
                  <a:srgbClr val="0070C0"/>
                </a:solidFill>
              </a:rPr>
              <a:t>math</a:t>
            </a:r>
            <a:r>
              <a:rPr lang="en-US" altLang="ja-JP" dirty="0" err="1"/>
              <a:t>.</a:t>
            </a:r>
            <a:r>
              <a:rPr lang="en-US" altLang="ja-JP" dirty="0" err="1">
                <a:solidFill>
                  <a:srgbClr val="FF0000"/>
                </a:solidFill>
              </a:rPr>
              <a:t>sqrt</a:t>
            </a:r>
            <a:r>
              <a:rPr lang="en-US" altLang="ja-JP" dirty="0"/>
              <a:t>((x)))</a:t>
            </a:r>
          </a:p>
        </p:txBody>
      </p:sp>
      <p:sp>
        <p:nvSpPr>
          <p:cNvPr id="19" name="矢印: 左 18">
            <a:extLst>
              <a:ext uri="{FF2B5EF4-FFF2-40B4-BE49-F238E27FC236}">
                <a16:creationId xmlns:a16="http://schemas.microsoft.com/office/drawing/2014/main" id="{C34C4036-ED45-4FF4-A907-B9354EF8620C}"/>
              </a:ext>
            </a:extLst>
          </p:cNvPr>
          <p:cNvSpPr/>
          <p:nvPr/>
        </p:nvSpPr>
        <p:spPr>
          <a:xfrm>
            <a:off x="4555551" y="4157734"/>
            <a:ext cx="1281346" cy="2231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1BF0636-6C58-4674-9C1E-55A3868B8E52}"/>
              </a:ext>
            </a:extLst>
          </p:cNvPr>
          <p:cNvSpPr txBox="1"/>
          <p:nvPr/>
        </p:nvSpPr>
        <p:spPr>
          <a:xfrm>
            <a:off x="3449495" y="3524172"/>
            <a:ext cx="1746729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rgbClr val="0070C0"/>
                </a:solidFill>
              </a:rPr>
              <a:t>import math 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74EF8D9-93D2-4E65-8A68-CE577F649848}"/>
              </a:ext>
            </a:extLst>
          </p:cNvPr>
          <p:cNvSpPr txBox="1"/>
          <p:nvPr/>
        </p:nvSpPr>
        <p:spPr>
          <a:xfrm>
            <a:off x="5848310" y="3952543"/>
            <a:ext cx="6246279" cy="646331"/>
          </a:xfrm>
          <a:prstGeom prst="rect">
            <a:avLst/>
          </a:prstGeom>
          <a:ln w="76200">
            <a:solidFill>
              <a:srgbClr val="2392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15</a:t>
            </a:r>
            <a:r>
              <a:rPr lang="ja-JP" altLang="en-US" dirty="0"/>
              <a:t>の平方根を求めたいが、このままでは求められない</a:t>
            </a:r>
            <a:endParaRPr lang="en-US" altLang="ja-JP" dirty="0"/>
          </a:p>
          <a:p>
            <a:r>
              <a:rPr lang="ja-JP" altLang="en-US" dirty="0"/>
              <a:t>（計算すれば求められるかもしれないが面倒）</a:t>
            </a:r>
            <a:endParaRPr lang="en-US" altLang="ja-JP" dirty="0"/>
          </a:p>
        </p:txBody>
      </p:sp>
      <p:sp>
        <p:nvSpPr>
          <p:cNvPr id="23" name="矢印: 左 22">
            <a:extLst>
              <a:ext uri="{FF2B5EF4-FFF2-40B4-BE49-F238E27FC236}">
                <a16:creationId xmlns:a16="http://schemas.microsoft.com/office/drawing/2014/main" id="{B4012025-4BEA-4582-B389-E6F33A57C607}"/>
              </a:ext>
            </a:extLst>
          </p:cNvPr>
          <p:cNvSpPr/>
          <p:nvPr/>
        </p:nvSpPr>
        <p:spPr>
          <a:xfrm>
            <a:off x="4811905" y="3647239"/>
            <a:ext cx="1036406" cy="1930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85A847B-4AFC-4D33-97A8-7D0D040DFC41}"/>
              </a:ext>
            </a:extLst>
          </p:cNvPr>
          <p:cNvSpPr txBox="1"/>
          <p:nvPr/>
        </p:nvSpPr>
        <p:spPr>
          <a:xfrm>
            <a:off x="5848311" y="3216300"/>
            <a:ext cx="6246279" cy="646331"/>
          </a:xfrm>
          <a:prstGeom prst="rect">
            <a:avLst/>
          </a:prstGeom>
          <a:ln w="76200">
            <a:solidFill>
              <a:srgbClr val="2392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math</a:t>
            </a:r>
            <a:r>
              <a:rPr lang="ja-JP" altLang="en-US" dirty="0"/>
              <a:t>モジュールを</a:t>
            </a:r>
            <a:r>
              <a:rPr lang="en-US" altLang="ja-JP" dirty="0"/>
              <a:t>import</a:t>
            </a:r>
            <a:r>
              <a:rPr lang="ja-JP" altLang="en-US" dirty="0"/>
              <a:t>（</a:t>
            </a:r>
            <a:r>
              <a:rPr lang="en-US" altLang="ja-JP" dirty="0"/>
              <a:t>C</a:t>
            </a:r>
            <a:r>
              <a:rPr lang="ja-JP" altLang="en-US" dirty="0"/>
              <a:t>言語の</a:t>
            </a:r>
            <a:r>
              <a:rPr lang="en-US" altLang="ja-JP" dirty="0"/>
              <a:t>include</a:t>
            </a:r>
            <a:r>
              <a:rPr lang="ja-JP" altLang="en-US" dirty="0" err="1"/>
              <a:t>のような</a:t>
            </a:r>
            <a:r>
              <a:rPr lang="ja-JP" altLang="en-US" dirty="0"/>
              <a:t>もの）</a:t>
            </a:r>
            <a:endParaRPr lang="en-US" altLang="ja-JP" dirty="0"/>
          </a:p>
          <a:p>
            <a:r>
              <a:rPr lang="ja-JP" altLang="en-US" dirty="0"/>
              <a:t>して</a:t>
            </a:r>
            <a:r>
              <a:rPr lang="en-US" altLang="ja-JP" dirty="0"/>
              <a:t>sqrt</a:t>
            </a:r>
            <a:r>
              <a:rPr lang="ja-JP" altLang="en-US" dirty="0"/>
              <a:t>関数を使えるようにする</a:t>
            </a:r>
            <a:endParaRPr lang="en-US" altLang="ja-JP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7FCE935-695C-4E05-A488-E692C23F078D}"/>
              </a:ext>
            </a:extLst>
          </p:cNvPr>
          <p:cNvSpPr txBox="1"/>
          <p:nvPr/>
        </p:nvSpPr>
        <p:spPr>
          <a:xfrm>
            <a:off x="3491334" y="4081782"/>
            <a:ext cx="98038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dirty="0"/>
              <a:t>x</a:t>
            </a:r>
            <a:r>
              <a:rPr lang="en-US" altLang="ja-JP" dirty="0"/>
              <a:t> = </a:t>
            </a:r>
            <a:r>
              <a:rPr lang="en-US" altLang="ja-JP" b="1" dirty="0">
                <a:solidFill>
                  <a:schemeClr val="tx1"/>
                </a:solidFill>
              </a:rPr>
              <a:t>15</a:t>
            </a:r>
            <a:r>
              <a:rPr lang="en-US" altLang="ja-JP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26" name="矢印: 左 25">
            <a:extLst>
              <a:ext uri="{FF2B5EF4-FFF2-40B4-BE49-F238E27FC236}">
                <a16:creationId xmlns:a16="http://schemas.microsoft.com/office/drawing/2014/main" id="{1D197D92-C636-4192-A65D-0B00B5FEBD42}"/>
              </a:ext>
            </a:extLst>
          </p:cNvPr>
          <p:cNvSpPr/>
          <p:nvPr/>
        </p:nvSpPr>
        <p:spPr>
          <a:xfrm>
            <a:off x="5577796" y="4787171"/>
            <a:ext cx="518203" cy="2030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21A7EFF-8017-4033-B053-A04F380EE56F}"/>
              </a:ext>
            </a:extLst>
          </p:cNvPr>
          <p:cNvSpPr txBox="1"/>
          <p:nvPr/>
        </p:nvSpPr>
        <p:spPr>
          <a:xfrm>
            <a:off x="5848311" y="4683395"/>
            <a:ext cx="6246278" cy="646331"/>
          </a:xfrm>
          <a:prstGeom prst="rect">
            <a:avLst/>
          </a:prstGeom>
          <a:ln w="76200">
            <a:solidFill>
              <a:srgbClr val="2392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/>
              <a:t>math</a:t>
            </a:r>
            <a:r>
              <a:rPr lang="ja-JP" altLang="en-US" dirty="0"/>
              <a:t>モジュールを</a:t>
            </a:r>
            <a:r>
              <a:rPr lang="en-US" altLang="ja-JP" dirty="0"/>
              <a:t>import</a:t>
            </a:r>
            <a:r>
              <a:rPr lang="ja-JP" altLang="en-US" dirty="0"/>
              <a:t>したので</a:t>
            </a:r>
            <a:r>
              <a:rPr lang="en-US" altLang="ja-JP" dirty="0"/>
              <a:t>sqrt</a:t>
            </a:r>
            <a:r>
              <a:rPr lang="ja-JP" altLang="en-US" dirty="0"/>
              <a:t>関数が使えるように　→</a:t>
            </a:r>
            <a:r>
              <a:rPr lang="en-US" altLang="ja-JP" dirty="0"/>
              <a:t>15</a:t>
            </a:r>
            <a:r>
              <a:rPr lang="ja-JP" altLang="en-US" dirty="0"/>
              <a:t>の平方根が</a:t>
            </a:r>
            <a:r>
              <a:rPr lang="en-US" altLang="ja-JP" dirty="0"/>
              <a:t>1</a:t>
            </a:r>
            <a:r>
              <a:rPr lang="ja-JP" altLang="en-US" dirty="0"/>
              <a:t>行で求められる</a:t>
            </a:r>
            <a:endParaRPr lang="en-US" altLang="ja-JP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605C51F-113A-465D-8D63-E71E9B36B59B}"/>
              </a:ext>
            </a:extLst>
          </p:cNvPr>
          <p:cNvSpPr/>
          <p:nvPr/>
        </p:nvSpPr>
        <p:spPr>
          <a:xfrm>
            <a:off x="3326246" y="5859273"/>
            <a:ext cx="7644895" cy="377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3.872983346207417</a:t>
            </a:r>
            <a:endParaRPr kumimoji="1" lang="ja-JP" altLang="en-US" dirty="0"/>
          </a:p>
        </p:txBody>
      </p:sp>
      <p:sp>
        <p:nvSpPr>
          <p:cNvPr id="29" name="フローチャート: 代替処理 28">
            <a:extLst>
              <a:ext uri="{FF2B5EF4-FFF2-40B4-BE49-F238E27FC236}">
                <a16:creationId xmlns:a16="http://schemas.microsoft.com/office/drawing/2014/main" id="{37E9CF72-2F4D-4891-A627-1A4EF26B81BB}"/>
              </a:ext>
            </a:extLst>
          </p:cNvPr>
          <p:cNvSpPr/>
          <p:nvPr/>
        </p:nvSpPr>
        <p:spPr>
          <a:xfrm>
            <a:off x="248236" y="5490662"/>
            <a:ext cx="2846895" cy="1104348"/>
          </a:xfrm>
          <a:prstGeom prst="flowChartAlternateProces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ライブラリを上手く使えば更にシンプルにコードが書ける！</a:t>
            </a:r>
          </a:p>
        </p:txBody>
      </p:sp>
    </p:spTree>
    <p:extLst>
      <p:ext uri="{BB962C8B-B14F-4D97-AF65-F5344CB8AC3E}">
        <p14:creationId xmlns:p14="http://schemas.microsoft.com/office/powerpoint/2010/main" val="42678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7" grpId="0" animBg="1"/>
      <p:bldP spid="19" grpId="0" animBg="1"/>
      <p:bldP spid="19" grpId="1" animBg="1"/>
      <p:bldP spid="21" grpId="0" animBg="1"/>
      <p:bldP spid="20" grpId="0" animBg="1"/>
      <p:bldP spid="20" grpId="1" animBg="1"/>
      <p:bldP spid="23" grpId="0" animBg="1"/>
      <p:bldP spid="23" grpId="1" animBg="1"/>
      <p:bldP spid="22" grpId="0" animBg="1"/>
      <p:bldP spid="22" grpId="1" animBg="1"/>
      <p:bldP spid="26" grpId="0" animBg="1"/>
      <p:bldP spid="26" grpId="1" animBg="1"/>
      <p:bldP spid="25" grpId="0" animBg="1"/>
      <p:bldP spid="25" grpId="1" animBg="1"/>
      <p:bldP spid="27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762751-301F-4120-A28D-24EE2C70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262737"/>
            <a:ext cx="11325672" cy="810110"/>
          </a:xfrm>
        </p:spPr>
        <p:txBody>
          <a:bodyPr/>
          <a:lstStyle/>
          <a:p>
            <a:r>
              <a:rPr lang="en-US" altLang="ja-JP" sz="3600" dirty="0"/>
              <a:t>Python</a:t>
            </a:r>
            <a:r>
              <a:rPr lang="ja-JP" altLang="en-US" sz="3600" dirty="0"/>
              <a:t>が人気の理由②　</a:t>
            </a:r>
            <a:r>
              <a:rPr lang="en-US" altLang="ja-JP" sz="3600" dirty="0"/>
              <a:t>-</a:t>
            </a:r>
            <a:r>
              <a:rPr lang="ja-JP" altLang="en-US" sz="3600" dirty="0"/>
              <a:t>専門的なライブラリが豊富</a:t>
            </a:r>
            <a:r>
              <a:rPr lang="en-US" altLang="ja-JP" sz="3600" dirty="0"/>
              <a:t>-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A2DD9B-9888-49C2-9584-B32F92B9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53698"/>
            <a:ext cx="11437983" cy="504710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ja-JP" sz="4100" b="1" dirty="0"/>
              <a:t>Python</a:t>
            </a:r>
            <a:r>
              <a:rPr kumimoji="1" lang="ja-JP" altLang="en-US" sz="4100" b="1" dirty="0"/>
              <a:t>のライブラリで代表的なものの例</a:t>
            </a:r>
            <a:endParaRPr kumimoji="1" lang="en-US" altLang="ja-JP" sz="4100" b="1" dirty="0"/>
          </a:p>
          <a:p>
            <a:r>
              <a:rPr kumimoji="1" lang="ja-JP" altLang="en-US" b="1" dirty="0"/>
              <a:t>・</a:t>
            </a:r>
            <a:r>
              <a:rPr kumimoji="1" lang="en-US" altLang="ja-JP" b="1" u="sng" dirty="0"/>
              <a:t>NumPy</a:t>
            </a:r>
          </a:p>
          <a:p>
            <a:r>
              <a:rPr kumimoji="1" lang="ja-JP" altLang="en-US" dirty="0"/>
              <a:t>　ベクトルや行列計算を行う為の関数が豊富にあるライブラリ</a:t>
            </a:r>
            <a:endParaRPr kumimoji="1" lang="en-US" altLang="ja-JP" dirty="0"/>
          </a:p>
          <a:p>
            <a:r>
              <a:rPr lang="ja-JP" altLang="en-US" b="1" dirty="0"/>
              <a:t>・</a:t>
            </a:r>
            <a:r>
              <a:rPr lang="en-US" altLang="ja-JP" b="1" u="sng" dirty="0" err="1"/>
              <a:t>scipy</a:t>
            </a:r>
            <a:endParaRPr lang="en-US" altLang="ja-JP" b="1" u="sng" dirty="0"/>
          </a:p>
          <a:p>
            <a:r>
              <a:rPr kumimoji="1" lang="ja-JP" altLang="en-US" dirty="0"/>
              <a:t>　信号処理や統計を行う為の関数が豊富にあるライブラリ</a:t>
            </a:r>
            <a:endParaRPr kumimoji="1" lang="en-US" altLang="ja-JP" dirty="0"/>
          </a:p>
          <a:p>
            <a:r>
              <a:rPr kumimoji="1" lang="ja-JP" altLang="en-US" b="1" dirty="0"/>
              <a:t>・</a:t>
            </a:r>
            <a:r>
              <a:rPr kumimoji="1" lang="en-US" altLang="ja-JP" b="1" u="sng" dirty="0"/>
              <a:t>matplotlib</a:t>
            </a:r>
          </a:p>
          <a:p>
            <a:r>
              <a:rPr lang="ja-JP" altLang="en-US" dirty="0"/>
              <a:t>　グラフを描画するためのライブラリ</a:t>
            </a:r>
            <a:endParaRPr lang="en-US" altLang="ja-JP" dirty="0"/>
          </a:p>
          <a:p>
            <a:r>
              <a:rPr lang="ja-JP" altLang="en-US" sz="3600" u="sng" dirty="0"/>
              <a:t>他には流行りの機械学習に関するライブラリ等、専門的なものも豊富</a:t>
            </a:r>
            <a:endParaRPr lang="en-US" altLang="ja-JP" sz="3600" u="sng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15E747-27E3-4178-8F0F-75223E23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8CD5BC4-2116-4659-8196-CD97875486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410" y="6400800"/>
            <a:ext cx="5994503" cy="459035"/>
          </a:xfrm>
        </p:spPr>
        <p:txBody>
          <a:bodyPr>
            <a:normAutofit fontScale="92500"/>
          </a:bodyPr>
          <a:lstStyle/>
          <a:p>
            <a:r>
              <a:rPr lang="en-US" altLang="ja-JP" dirty="0">
                <a:hlinkClick r:id="rId2"/>
              </a:rPr>
              <a:t>https://qiita.com/ryuichi1208/items/cb5f850a9811d2a4bc3a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637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F171D8-DA60-4491-9DAB-308CA624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のバージョン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9EFBC3-3FD0-4845-BE7F-38754AFC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64" y="1264463"/>
            <a:ext cx="11970070" cy="4806399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sz="3400" dirty="0"/>
              <a:t>Python2</a:t>
            </a:r>
            <a:r>
              <a:rPr lang="ja-JP" altLang="en-US" sz="3400" dirty="0"/>
              <a:t>系と</a:t>
            </a:r>
            <a:r>
              <a:rPr lang="en-US" altLang="ja-JP" sz="3400" dirty="0"/>
              <a:t>Python3</a:t>
            </a:r>
            <a:r>
              <a:rPr lang="ja-JP" altLang="en-US" sz="3400" dirty="0"/>
              <a:t>系が存在しており</a:t>
            </a:r>
            <a:r>
              <a:rPr lang="en-US" altLang="ja-JP" sz="3400" dirty="0"/>
              <a:t>2</a:t>
            </a:r>
            <a:r>
              <a:rPr lang="ja-JP" altLang="en-US" sz="3400" dirty="0"/>
              <a:t>系と</a:t>
            </a:r>
            <a:r>
              <a:rPr lang="en-US" altLang="ja-JP" sz="3400" dirty="0"/>
              <a:t>3</a:t>
            </a:r>
            <a:r>
              <a:rPr lang="ja-JP" altLang="en-US" sz="3400" dirty="0"/>
              <a:t>系は文法が一部異なるが、</a:t>
            </a:r>
            <a:r>
              <a:rPr lang="ja-JP" altLang="en-US" sz="3400" b="1" u="sng" dirty="0">
                <a:solidFill>
                  <a:srgbClr val="FF0000"/>
                </a:solidFill>
              </a:rPr>
              <a:t>互換性がない</a:t>
            </a:r>
            <a:r>
              <a:rPr lang="ja-JP" altLang="en-US" sz="3100" b="1" u="sng" dirty="0">
                <a:solidFill>
                  <a:srgbClr val="FF0000"/>
                </a:solidFill>
              </a:rPr>
              <a:t>　</a:t>
            </a:r>
            <a:endParaRPr lang="en-US" altLang="ja-JP" sz="3100" b="1" u="sng" dirty="0">
              <a:solidFill>
                <a:srgbClr val="FF0000"/>
              </a:solidFill>
            </a:endParaRPr>
          </a:p>
          <a:p>
            <a:r>
              <a:rPr lang="ja-JP" altLang="en-US" sz="3400" b="1" dirty="0"/>
              <a:t>・</a:t>
            </a:r>
            <a:r>
              <a:rPr lang="en-US" altLang="ja-JP" sz="3400" b="1" dirty="0"/>
              <a:t>Python2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ja-JP" altLang="en-US" b="1" dirty="0">
                <a:solidFill>
                  <a:srgbClr val="FF0000"/>
                </a:solidFill>
              </a:rPr>
              <a:t>　</a:t>
            </a:r>
            <a:r>
              <a:rPr lang="en-US" altLang="ja-JP" sz="2900" b="1" u="sng" dirty="0">
                <a:solidFill>
                  <a:srgbClr val="FF0000"/>
                </a:solidFill>
              </a:rPr>
              <a:t>ROS</a:t>
            </a:r>
            <a:r>
              <a:rPr lang="ja-JP" altLang="en-US" sz="2900" b="1" u="sng" dirty="0">
                <a:solidFill>
                  <a:srgbClr val="FF0000"/>
                </a:solidFill>
              </a:rPr>
              <a:t>に対応している</a:t>
            </a:r>
            <a:endParaRPr lang="en-US" altLang="ja-JP" sz="2900" b="1" u="sng" dirty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ja-JP" altLang="en-US" sz="2900" dirty="0"/>
              <a:t>　</a:t>
            </a:r>
            <a:r>
              <a:rPr lang="en-US" altLang="ja-JP" sz="2900" dirty="0"/>
              <a:t>2020</a:t>
            </a:r>
            <a:r>
              <a:rPr lang="ja-JP" altLang="en-US" sz="2900" dirty="0"/>
              <a:t>年にサポート終了予定</a:t>
            </a:r>
            <a:endParaRPr lang="en-US" altLang="ja-JP" sz="29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ja-JP" altLang="en-US" sz="2900" dirty="0"/>
              <a:t>　ネット上にあるコードは</a:t>
            </a:r>
            <a:r>
              <a:rPr lang="en-US" altLang="ja-JP" sz="2900" dirty="0"/>
              <a:t>Python2</a:t>
            </a:r>
            <a:r>
              <a:rPr lang="ja-JP" altLang="en-US" sz="2900" dirty="0"/>
              <a:t>系で書かれている物もいまだに多い</a:t>
            </a:r>
            <a:endParaRPr lang="en-US" altLang="ja-JP" sz="2600" dirty="0"/>
          </a:p>
          <a:p>
            <a:pPr>
              <a:spcBef>
                <a:spcPts val="2400"/>
              </a:spcBef>
            </a:pPr>
            <a:r>
              <a:rPr lang="ja-JP" altLang="en-US" sz="3400" b="1" dirty="0"/>
              <a:t>・</a:t>
            </a:r>
            <a:r>
              <a:rPr lang="en-US" altLang="ja-JP" sz="3400" b="1" dirty="0"/>
              <a:t>Python3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ja-JP" altLang="en-US" sz="2900" dirty="0"/>
              <a:t>　</a:t>
            </a:r>
            <a:r>
              <a:rPr lang="ja-JP" altLang="en-US" sz="2900" b="1" u="sng" dirty="0">
                <a:solidFill>
                  <a:srgbClr val="FF0000"/>
                </a:solidFill>
              </a:rPr>
              <a:t>今後の主流</a:t>
            </a:r>
            <a:endParaRPr lang="en-US" altLang="ja-JP" sz="2900" b="1" u="sng" dirty="0">
              <a:solidFill>
                <a:srgbClr val="FF0000"/>
              </a:solidFill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ja-JP" altLang="en-US" sz="2900" dirty="0"/>
              <a:t>　</a:t>
            </a:r>
            <a:r>
              <a:rPr lang="en-US" altLang="ja-JP" sz="2900" dirty="0"/>
              <a:t>ROS</a:t>
            </a:r>
            <a:r>
              <a:rPr lang="ja-JP" altLang="en-US" sz="2900" dirty="0"/>
              <a:t>に対応していない（</a:t>
            </a:r>
            <a:r>
              <a:rPr lang="en-US" altLang="ja-JP" sz="2900" dirty="0"/>
              <a:t>ROS2</a:t>
            </a:r>
            <a:r>
              <a:rPr lang="ja-JP" altLang="en-US" sz="2900" dirty="0"/>
              <a:t>で対応）</a:t>
            </a:r>
            <a:endParaRPr lang="en-US" altLang="ja-JP" sz="29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C4D906-1DCB-4B0E-972D-21E62810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661-B2A8-457F-930E-F617AD024F3F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C5B229-99E9-4785-BB7F-B49C28E6E834}"/>
              </a:ext>
            </a:extLst>
          </p:cNvPr>
          <p:cNvSpPr/>
          <p:nvPr/>
        </p:nvSpPr>
        <p:spPr>
          <a:xfrm>
            <a:off x="560278" y="6070862"/>
            <a:ext cx="107506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rgbClr val="FF0000"/>
                </a:solidFill>
              </a:rPr>
              <a:t>➡今回は、今後主流になる</a:t>
            </a:r>
            <a:r>
              <a:rPr lang="en-US" altLang="ja-JP" sz="3200" b="1" dirty="0">
                <a:solidFill>
                  <a:srgbClr val="FF0000"/>
                </a:solidFill>
              </a:rPr>
              <a:t>Python3</a:t>
            </a:r>
            <a:r>
              <a:rPr lang="ja-JP" altLang="en-US" sz="3200" b="1" dirty="0">
                <a:solidFill>
                  <a:srgbClr val="FF0000"/>
                </a:solidFill>
              </a:rPr>
              <a:t>を学習することにする</a:t>
            </a:r>
            <a:endParaRPr lang="en-US" altLang="ja-JP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配当">
  <a:themeElements>
    <a:clrScheme name="ユーザー定義 1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27A400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メイリオ＋SegoeUI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2406</TotalTime>
  <Words>836</Words>
  <Application>Microsoft Office PowerPoint</Application>
  <PresentationFormat>ワイド画面</PresentationFormat>
  <Paragraphs>156</Paragraphs>
  <Slides>15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メイリオ</vt:lpstr>
      <vt:lpstr>游ゴシック</vt:lpstr>
      <vt:lpstr>Segoe UI</vt:lpstr>
      <vt:lpstr>Wingdings 2</vt:lpstr>
      <vt:lpstr>配当</vt:lpstr>
      <vt:lpstr>Pythonとは</vt:lpstr>
      <vt:lpstr>Python言語とは</vt:lpstr>
      <vt:lpstr>Pythonは人気の言語</vt:lpstr>
      <vt:lpstr>Pythonが人気の理由</vt:lpstr>
      <vt:lpstr>Pythonが人気の理由① -文法がシンプル-</vt:lpstr>
      <vt:lpstr>Pythonが人気の理由① -文法がシンプル-</vt:lpstr>
      <vt:lpstr>Pythonが人気の理由②　-専門的なライブラリが豊富-</vt:lpstr>
      <vt:lpstr>Pythonが人気の理由②　-専門的なライブラリが豊富-</vt:lpstr>
      <vt:lpstr>Pythonのバージョン</vt:lpstr>
      <vt:lpstr>色々なプログラミング言語</vt:lpstr>
      <vt:lpstr>テキストエディタ</vt:lpstr>
      <vt:lpstr>テキストエディタ</vt:lpstr>
      <vt:lpstr>テキストエディタ</vt:lpstr>
      <vt:lpstr>ワークスペースの移動</vt:lpstr>
      <vt:lpstr>余談　PowerPoint</vt:lpstr>
    </vt:vector>
  </TitlesOfParts>
  <Company>中部大学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画像の鮮鋭化</dc:title>
  <dc:creator>木南 貴志</dc:creator>
  <cp:lastModifiedBy>木南 貴志</cp:lastModifiedBy>
  <cp:revision>104</cp:revision>
  <dcterms:created xsi:type="dcterms:W3CDTF">2019-06-13T15:33:34Z</dcterms:created>
  <dcterms:modified xsi:type="dcterms:W3CDTF">2019-10-02T07:50:38Z</dcterms:modified>
</cp:coreProperties>
</file>